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Lst>
  <p:notesMasterIdLst>
    <p:notesMasterId r:id="rId18"/>
  </p:notesMasterIdLst>
  <p:sldIdLst>
    <p:sldId id="257" r:id="rId3"/>
    <p:sldId id="402" r:id="rId4"/>
    <p:sldId id="409" r:id="rId5"/>
    <p:sldId id="404" r:id="rId6"/>
    <p:sldId id="261" r:id="rId7"/>
    <p:sldId id="416" r:id="rId8"/>
    <p:sldId id="417" r:id="rId9"/>
    <p:sldId id="418" r:id="rId10"/>
    <p:sldId id="411" r:id="rId11"/>
    <p:sldId id="256" r:id="rId12"/>
    <p:sldId id="421" r:id="rId13"/>
    <p:sldId id="423" r:id="rId14"/>
    <p:sldId id="262" r:id="rId15"/>
    <p:sldId id="401" r:id="rId16"/>
    <p:sldId id="422"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0033"/>
    <a:srgbClr val="79FFBC"/>
    <a:srgbClr val="FF3399"/>
    <a:srgbClr val="66FFCC"/>
    <a:srgbClr val="99FFCC"/>
    <a:srgbClr val="8FFFFF"/>
    <a:srgbClr val="66FFFF"/>
    <a:srgbClr val="CCFFFF"/>
    <a:srgbClr val="B7DDFF"/>
    <a:srgbClr val="A2D2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80" autoAdjust="0"/>
    <p:restoredTop sz="94660"/>
  </p:normalViewPr>
  <p:slideViewPr>
    <p:cSldViewPr snapToGrid="0">
      <p:cViewPr varScale="1">
        <p:scale>
          <a:sx n="96" d="100"/>
          <a:sy n="96" d="100"/>
        </p:scale>
        <p:origin x="106" y="1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notesMaster" Target="notesMasters/notesMaster1.xml"/><Relationship Id="rId3" Type="http://schemas.openxmlformats.org/officeDocument/2006/relationships/slide" Target="slides/slide1.xml"/><Relationship Id="rId21"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10" Type="http://schemas.openxmlformats.org/officeDocument/2006/relationships/slide" Target="slides/slide8.xml"/><Relationship Id="rId19"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5906FDF-DA68-4BD2-8651-488FC86A9EFF}" type="datetimeFigureOut">
              <a:rPr lang="en-US" smtClean="0"/>
              <a:t>1/21/2021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B0DBCDF-2B76-40CD-8F8B-94582A6391C2}" type="slidenum">
              <a:rPr lang="en-US" smtClean="0"/>
              <a:t>‹#›</a:t>
            </a:fld>
            <a:endParaRPr lang="en-US"/>
          </a:p>
        </p:txBody>
      </p:sp>
    </p:spTree>
    <p:extLst>
      <p:ext uri="{BB962C8B-B14F-4D97-AF65-F5344CB8AC3E}">
        <p14:creationId xmlns:p14="http://schemas.microsoft.com/office/powerpoint/2010/main" val="31869676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34B48B0-85B2-40C4-A05A-571C99C8AB57}" type="slidenum">
              <a:rPr lang="en-US" smtClean="0"/>
              <a:t>2</a:t>
            </a:fld>
            <a:endParaRPr lang="en-US" dirty="0"/>
          </a:p>
        </p:txBody>
      </p:sp>
    </p:spTree>
    <p:extLst>
      <p:ext uri="{BB962C8B-B14F-4D97-AF65-F5344CB8AC3E}">
        <p14:creationId xmlns:p14="http://schemas.microsoft.com/office/powerpoint/2010/main" val="22557210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0CBAC6-3506-4868-B9E1-0B555B8F658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E754A78-F742-400D-857A-1196A533C1A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45C9856-47E2-47C2-872B-978066D50F96}"/>
              </a:ext>
            </a:extLst>
          </p:cNvPr>
          <p:cNvSpPr>
            <a:spLocks noGrp="1"/>
          </p:cNvSpPr>
          <p:nvPr>
            <p:ph type="dt" sz="half" idx="10"/>
          </p:nvPr>
        </p:nvSpPr>
        <p:spPr/>
        <p:txBody>
          <a:bodyPr/>
          <a:lstStyle/>
          <a:p>
            <a:fld id="{999F3D03-5A90-4F07-99EC-67B93950E65F}" type="datetimeFigureOut">
              <a:rPr lang="en-US" smtClean="0"/>
              <a:t>1/21/2021</a:t>
            </a:fld>
            <a:endParaRPr lang="en-US"/>
          </a:p>
        </p:txBody>
      </p:sp>
      <p:sp>
        <p:nvSpPr>
          <p:cNvPr id="5" name="Footer Placeholder 4">
            <a:extLst>
              <a:ext uri="{FF2B5EF4-FFF2-40B4-BE49-F238E27FC236}">
                <a16:creationId xmlns:a16="http://schemas.microsoft.com/office/drawing/2014/main" id="{B914878D-5B8C-4638-91EB-30904226B01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C3A106A-F005-46E3-89F8-4C99C7AB6B3B}"/>
              </a:ext>
            </a:extLst>
          </p:cNvPr>
          <p:cNvSpPr>
            <a:spLocks noGrp="1"/>
          </p:cNvSpPr>
          <p:nvPr>
            <p:ph type="sldNum" sz="quarter" idx="12"/>
          </p:nvPr>
        </p:nvSpPr>
        <p:spPr/>
        <p:txBody>
          <a:bodyPr/>
          <a:lstStyle/>
          <a:p>
            <a:fld id="{055BD94D-7F26-4941-B619-0A3F0ADAD393}" type="slidenum">
              <a:rPr lang="en-US" smtClean="0"/>
              <a:t>‹#›</a:t>
            </a:fld>
            <a:endParaRPr lang="en-US"/>
          </a:p>
        </p:txBody>
      </p:sp>
    </p:spTree>
    <p:extLst>
      <p:ext uri="{BB962C8B-B14F-4D97-AF65-F5344CB8AC3E}">
        <p14:creationId xmlns:p14="http://schemas.microsoft.com/office/powerpoint/2010/main" val="6961787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D0B3D8-38A2-4FA4-AC0A-2FC58072527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A305A99-B4BE-40A1-9C4A-0B93F6677AE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63909D6-825A-4BCC-B8B5-C33A91053308}"/>
              </a:ext>
            </a:extLst>
          </p:cNvPr>
          <p:cNvSpPr>
            <a:spLocks noGrp="1"/>
          </p:cNvSpPr>
          <p:nvPr>
            <p:ph type="dt" sz="half" idx="10"/>
          </p:nvPr>
        </p:nvSpPr>
        <p:spPr/>
        <p:txBody>
          <a:bodyPr/>
          <a:lstStyle/>
          <a:p>
            <a:fld id="{999F3D03-5A90-4F07-99EC-67B93950E65F}" type="datetimeFigureOut">
              <a:rPr lang="en-US" smtClean="0"/>
              <a:t>1/21/2021</a:t>
            </a:fld>
            <a:endParaRPr lang="en-US"/>
          </a:p>
        </p:txBody>
      </p:sp>
      <p:sp>
        <p:nvSpPr>
          <p:cNvPr id="5" name="Footer Placeholder 4">
            <a:extLst>
              <a:ext uri="{FF2B5EF4-FFF2-40B4-BE49-F238E27FC236}">
                <a16:creationId xmlns:a16="http://schemas.microsoft.com/office/drawing/2014/main" id="{FF012AD5-E814-4292-BCC3-AB63D03F6FC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C1CEA1C-A664-4ACC-8606-834008C76C14}"/>
              </a:ext>
            </a:extLst>
          </p:cNvPr>
          <p:cNvSpPr>
            <a:spLocks noGrp="1"/>
          </p:cNvSpPr>
          <p:nvPr>
            <p:ph type="sldNum" sz="quarter" idx="12"/>
          </p:nvPr>
        </p:nvSpPr>
        <p:spPr/>
        <p:txBody>
          <a:bodyPr/>
          <a:lstStyle/>
          <a:p>
            <a:fld id="{055BD94D-7F26-4941-B619-0A3F0ADAD393}" type="slidenum">
              <a:rPr lang="en-US" smtClean="0"/>
              <a:t>‹#›</a:t>
            </a:fld>
            <a:endParaRPr lang="en-US"/>
          </a:p>
        </p:txBody>
      </p:sp>
    </p:spTree>
    <p:extLst>
      <p:ext uri="{BB962C8B-B14F-4D97-AF65-F5344CB8AC3E}">
        <p14:creationId xmlns:p14="http://schemas.microsoft.com/office/powerpoint/2010/main" val="15567763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2FC7A95-F14F-4FD4-8B53-E14CF87226A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AE42ED6-E1FA-4415-BA17-F28FE06C7E8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38837EE-8899-4A96-A9B0-81696AFE5AFD}"/>
              </a:ext>
            </a:extLst>
          </p:cNvPr>
          <p:cNvSpPr>
            <a:spLocks noGrp="1"/>
          </p:cNvSpPr>
          <p:nvPr>
            <p:ph type="dt" sz="half" idx="10"/>
          </p:nvPr>
        </p:nvSpPr>
        <p:spPr/>
        <p:txBody>
          <a:bodyPr/>
          <a:lstStyle/>
          <a:p>
            <a:fld id="{999F3D03-5A90-4F07-99EC-67B93950E65F}" type="datetimeFigureOut">
              <a:rPr lang="en-US" smtClean="0"/>
              <a:t>1/21/2021</a:t>
            </a:fld>
            <a:endParaRPr lang="en-US"/>
          </a:p>
        </p:txBody>
      </p:sp>
      <p:sp>
        <p:nvSpPr>
          <p:cNvPr id="5" name="Footer Placeholder 4">
            <a:extLst>
              <a:ext uri="{FF2B5EF4-FFF2-40B4-BE49-F238E27FC236}">
                <a16:creationId xmlns:a16="http://schemas.microsoft.com/office/drawing/2014/main" id="{EB8DCAAC-E6C8-4446-A86C-6A97FEC9D6C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EDF3885-EB0E-43C5-B0F7-4BA2DA21FEDA}"/>
              </a:ext>
            </a:extLst>
          </p:cNvPr>
          <p:cNvSpPr>
            <a:spLocks noGrp="1"/>
          </p:cNvSpPr>
          <p:nvPr>
            <p:ph type="sldNum" sz="quarter" idx="12"/>
          </p:nvPr>
        </p:nvSpPr>
        <p:spPr/>
        <p:txBody>
          <a:bodyPr/>
          <a:lstStyle/>
          <a:p>
            <a:fld id="{055BD94D-7F26-4941-B619-0A3F0ADAD393}" type="slidenum">
              <a:rPr lang="en-US" smtClean="0"/>
              <a:t>‹#›</a:t>
            </a:fld>
            <a:endParaRPr lang="en-US"/>
          </a:p>
        </p:txBody>
      </p:sp>
    </p:spTree>
    <p:extLst>
      <p:ext uri="{BB962C8B-B14F-4D97-AF65-F5344CB8AC3E}">
        <p14:creationId xmlns:p14="http://schemas.microsoft.com/office/powerpoint/2010/main" val="356969178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Content, and Logo">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83BD79-B5BB-43E2-BB74-F9008C3AA58F}"/>
              </a:ext>
            </a:extLst>
          </p:cNvPr>
          <p:cNvSpPr/>
          <p:nvPr userDrawn="1"/>
        </p:nvSpPr>
        <p:spPr>
          <a:xfrm>
            <a:off x="0" y="0"/>
            <a:ext cx="12192000" cy="68580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ectangle 10">
            <a:extLst>
              <a:ext uri="{FF2B5EF4-FFF2-40B4-BE49-F238E27FC236}">
                <a16:creationId xmlns:a16="http://schemas.microsoft.com/office/drawing/2014/main" id="{FBC13AD7-0902-4462-AE2E-A3198854D169}"/>
              </a:ext>
            </a:extLst>
          </p:cNvPr>
          <p:cNvSpPr/>
          <p:nvPr userDrawn="1"/>
        </p:nvSpPr>
        <p:spPr>
          <a:xfrm>
            <a:off x="5608320" y="0"/>
            <a:ext cx="6583680" cy="68580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3CF7F729-1298-4F0B-B725-EFAD88305BF0}"/>
              </a:ext>
            </a:extLst>
          </p:cNvPr>
          <p:cNvSpPr>
            <a:spLocks noGrp="1"/>
          </p:cNvSpPr>
          <p:nvPr>
            <p:ph type="title"/>
          </p:nvPr>
        </p:nvSpPr>
        <p:spPr>
          <a:xfrm>
            <a:off x="6433778" y="1514007"/>
            <a:ext cx="4585780" cy="1091078"/>
          </a:xfrm>
        </p:spPr>
        <p:txBody>
          <a:bodyPr lIns="0" tIns="0" rIns="0" bIns="0" anchor="b" anchorCtr="0"/>
          <a:lstStyle/>
          <a:p>
            <a:r>
              <a:rPr lang="en-US" noProof="0"/>
              <a:t>Click to edit Master title style</a:t>
            </a:r>
          </a:p>
        </p:txBody>
      </p:sp>
      <p:sp>
        <p:nvSpPr>
          <p:cNvPr id="6" name="Content Placeholder 5">
            <a:extLst>
              <a:ext uri="{FF2B5EF4-FFF2-40B4-BE49-F238E27FC236}">
                <a16:creationId xmlns:a16="http://schemas.microsoft.com/office/drawing/2014/main" id="{125E3DF9-29A5-4D11-98E9-191D1E8E9B55}"/>
              </a:ext>
            </a:extLst>
          </p:cNvPr>
          <p:cNvSpPr>
            <a:spLocks noGrp="1"/>
          </p:cNvSpPr>
          <p:nvPr>
            <p:ph sz="quarter" idx="4"/>
          </p:nvPr>
        </p:nvSpPr>
        <p:spPr>
          <a:xfrm>
            <a:off x="6427532" y="2698955"/>
            <a:ext cx="4607015" cy="3136910"/>
          </a:xfrm>
        </p:spPr>
        <p:txBody>
          <a:bodyPr lIns="0" tIns="0" rIns="0" bIns="0">
            <a:normAutofit/>
          </a:bodyPr>
          <a:lstStyle>
            <a:lvl1pPr>
              <a:lnSpc>
                <a:spcPct val="85000"/>
              </a:lnSpc>
              <a:spcBef>
                <a:spcPts val="600"/>
              </a:spcBef>
              <a:buClr>
                <a:schemeClr val="bg1">
                  <a:lumMod val="50000"/>
                </a:schemeClr>
              </a:buClr>
              <a:defRPr sz="1800"/>
            </a:lvl1pPr>
            <a:lvl2pPr>
              <a:lnSpc>
                <a:spcPct val="100000"/>
              </a:lnSpc>
              <a:spcBef>
                <a:spcPts val="600"/>
              </a:spcBef>
              <a:buClr>
                <a:schemeClr val="bg1">
                  <a:lumMod val="50000"/>
                </a:schemeClr>
              </a:buClr>
              <a:defRPr sz="1800"/>
            </a:lvl2pPr>
            <a:lvl3pPr>
              <a:lnSpc>
                <a:spcPct val="100000"/>
              </a:lnSpc>
              <a:spcBef>
                <a:spcPts val="600"/>
              </a:spcBef>
              <a:buClr>
                <a:schemeClr val="bg1">
                  <a:lumMod val="50000"/>
                </a:schemeClr>
              </a:buClr>
              <a:defRPr sz="1800"/>
            </a:lvl3pPr>
            <a:lvl4pPr>
              <a:lnSpc>
                <a:spcPct val="100000"/>
              </a:lnSpc>
              <a:spcBef>
                <a:spcPts val="600"/>
              </a:spcBef>
              <a:buClr>
                <a:schemeClr val="bg1">
                  <a:lumMod val="50000"/>
                </a:schemeClr>
              </a:buClr>
              <a:defRPr sz="1800"/>
            </a:lvl4pPr>
            <a:lvl5pPr>
              <a:lnSpc>
                <a:spcPct val="100000"/>
              </a:lnSpc>
              <a:spcBef>
                <a:spcPts val="600"/>
              </a:spcBef>
              <a:buClr>
                <a:schemeClr val="bg1">
                  <a:lumMod val="50000"/>
                </a:schemeClr>
              </a:buClr>
              <a:defRPr sz="1800"/>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Date Placeholder 6">
            <a:extLst>
              <a:ext uri="{FF2B5EF4-FFF2-40B4-BE49-F238E27FC236}">
                <a16:creationId xmlns:a16="http://schemas.microsoft.com/office/drawing/2014/main" id="{7AC8DEE1-3923-45D0-A00B-AD5831D56CF0}"/>
              </a:ext>
            </a:extLst>
          </p:cNvPr>
          <p:cNvSpPr>
            <a:spLocks noGrp="1"/>
          </p:cNvSpPr>
          <p:nvPr>
            <p:ph type="dt" sz="half" idx="10"/>
          </p:nvPr>
        </p:nvSpPr>
        <p:spPr/>
        <p:txBody>
          <a:bodyPr/>
          <a:lstStyle/>
          <a:p>
            <a:fld id="{C50C1367-C238-4F38-AA31-14342999A430}" type="datetime1">
              <a:rPr lang="en-US" noProof="0" smtClean="0"/>
              <a:t>1/21/2021</a:t>
            </a:fld>
            <a:endParaRPr lang="en-US" noProof="0" dirty="0"/>
          </a:p>
        </p:txBody>
      </p:sp>
      <p:sp>
        <p:nvSpPr>
          <p:cNvPr id="8" name="Footer Placeholder 7">
            <a:extLst>
              <a:ext uri="{FF2B5EF4-FFF2-40B4-BE49-F238E27FC236}">
                <a16:creationId xmlns:a16="http://schemas.microsoft.com/office/drawing/2014/main" id="{488EFA31-738D-4389-B010-AFFC2C33FF64}"/>
              </a:ext>
            </a:extLst>
          </p:cNvPr>
          <p:cNvSpPr>
            <a:spLocks noGrp="1"/>
          </p:cNvSpPr>
          <p:nvPr>
            <p:ph type="ftr" sz="quarter" idx="11"/>
          </p:nvPr>
        </p:nvSpPr>
        <p:spPr/>
        <p:txBody>
          <a:bodyPr/>
          <a:lstStyle/>
          <a:p>
            <a:r>
              <a:rPr lang="en-US" noProof="0" dirty="0"/>
              <a:t>ADD A FOOTER</a:t>
            </a:r>
          </a:p>
        </p:txBody>
      </p:sp>
      <p:sp>
        <p:nvSpPr>
          <p:cNvPr id="9" name="Slide Number Placeholder 8">
            <a:extLst>
              <a:ext uri="{FF2B5EF4-FFF2-40B4-BE49-F238E27FC236}">
                <a16:creationId xmlns:a16="http://schemas.microsoft.com/office/drawing/2014/main" id="{F0437203-A295-48FE-B1AD-A4AE4FD1FFA2}"/>
              </a:ext>
            </a:extLst>
          </p:cNvPr>
          <p:cNvSpPr>
            <a:spLocks noGrp="1"/>
          </p:cNvSpPr>
          <p:nvPr>
            <p:ph type="sldNum" sz="quarter" idx="12"/>
          </p:nvPr>
        </p:nvSpPr>
        <p:spPr/>
        <p:txBody>
          <a:bodyPr/>
          <a:lstStyle/>
          <a:p>
            <a:fld id="{4950F5D8-22E1-4015-8661-E5B1FD28C2DE}" type="slidenum">
              <a:rPr lang="en-US" noProof="0" smtClean="0"/>
              <a:t>‹#›</a:t>
            </a:fld>
            <a:endParaRPr lang="en-US" noProof="0" dirty="0"/>
          </a:p>
        </p:txBody>
      </p:sp>
      <p:sp>
        <p:nvSpPr>
          <p:cNvPr id="13" name="Picture Placeholder 11">
            <a:extLst>
              <a:ext uri="{FF2B5EF4-FFF2-40B4-BE49-F238E27FC236}">
                <a16:creationId xmlns:a16="http://schemas.microsoft.com/office/drawing/2014/main" id="{88687278-82AE-4E5D-96D6-672F8FAFC70B}"/>
              </a:ext>
            </a:extLst>
          </p:cNvPr>
          <p:cNvSpPr>
            <a:spLocks noGrp="1"/>
          </p:cNvSpPr>
          <p:nvPr>
            <p:ph type="pic" sz="quarter" idx="50"/>
          </p:nvPr>
        </p:nvSpPr>
        <p:spPr>
          <a:xfrm>
            <a:off x="9409913" y="851603"/>
            <a:ext cx="1938528" cy="393192"/>
          </a:xfrm>
          <a:prstGeom prst="roundRect">
            <a:avLst/>
          </a:prstGeom>
        </p:spPr>
        <p:txBody>
          <a:bodyPr anchor="ctr" anchorCtr="0">
            <a:normAutofit/>
          </a:bodyPr>
          <a:lstStyle>
            <a:lvl1pPr marL="0" indent="0" algn="ctr">
              <a:buNone/>
              <a:defRPr sz="1600">
                <a:solidFill>
                  <a:schemeClr val="bg1"/>
                </a:solidFill>
              </a:defRPr>
            </a:lvl1pPr>
          </a:lstStyle>
          <a:p>
            <a:r>
              <a:rPr lang="en-US" noProof="0"/>
              <a:t>Click icon to add picture</a:t>
            </a:r>
            <a:endParaRPr lang="en-US" noProof="0" dirty="0"/>
          </a:p>
        </p:txBody>
      </p:sp>
    </p:spTree>
    <p:extLst>
      <p:ext uri="{BB962C8B-B14F-4D97-AF65-F5344CB8AC3E}">
        <p14:creationId xmlns:p14="http://schemas.microsoft.com/office/powerpoint/2010/main" val="37878085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3187181-DC0B-4EA8-A64C-53716AFA9741}" type="datetimeFigureOut">
              <a:rPr kumimoji="0" lang="en-IN"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21-01-2021</a:t>
            </a:fld>
            <a:endParaRPr kumimoji="0" lang="en-IN"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C608494-FC3F-41EA-B90A-C11200A87782}" type="slidenum">
              <a:rPr kumimoji="0" lang="en-IN"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IN"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726846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2FD0CD-AB6A-4449-88E3-D89A41D5EC6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ECAB697-EE16-4FD2-8E2E-7228C94C1C4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6A1E610-3DF8-40AF-AA00-BC01E39447A3}"/>
              </a:ext>
            </a:extLst>
          </p:cNvPr>
          <p:cNvSpPr>
            <a:spLocks noGrp="1"/>
          </p:cNvSpPr>
          <p:nvPr>
            <p:ph type="dt" sz="half" idx="10"/>
          </p:nvPr>
        </p:nvSpPr>
        <p:spPr/>
        <p:txBody>
          <a:bodyPr/>
          <a:lstStyle/>
          <a:p>
            <a:fld id="{999F3D03-5A90-4F07-99EC-67B93950E65F}" type="datetimeFigureOut">
              <a:rPr lang="en-US" smtClean="0"/>
              <a:t>1/21/2021</a:t>
            </a:fld>
            <a:endParaRPr lang="en-US"/>
          </a:p>
        </p:txBody>
      </p:sp>
      <p:sp>
        <p:nvSpPr>
          <p:cNvPr id="5" name="Footer Placeholder 4">
            <a:extLst>
              <a:ext uri="{FF2B5EF4-FFF2-40B4-BE49-F238E27FC236}">
                <a16:creationId xmlns:a16="http://schemas.microsoft.com/office/drawing/2014/main" id="{16B25DB8-7819-4E7B-8BE5-96ECA28BC61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75AFA3E-1FB5-4A9D-B8CC-D2090C50DC5C}"/>
              </a:ext>
            </a:extLst>
          </p:cNvPr>
          <p:cNvSpPr>
            <a:spLocks noGrp="1"/>
          </p:cNvSpPr>
          <p:nvPr>
            <p:ph type="sldNum" sz="quarter" idx="12"/>
          </p:nvPr>
        </p:nvSpPr>
        <p:spPr/>
        <p:txBody>
          <a:bodyPr/>
          <a:lstStyle/>
          <a:p>
            <a:fld id="{055BD94D-7F26-4941-B619-0A3F0ADAD393}" type="slidenum">
              <a:rPr lang="en-US" smtClean="0"/>
              <a:t>‹#›</a:t>
            </a:fld>
            <a:endParaRPr lang="en-US"/>
          </a:p>
        </p:txBody>
      </p:sp>
    </p:spTree>
    <p:extLst>
      <p:ext uri="{BB962C8B-B14F-4D97-AF65-F5344CB8AC3E}">
        <p14:creationId xmlns:p14="http://schemas.microsoft.com/office/powerpoint/2010/main" val="33084380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39E3A3-4A9A-4AF6-B8FE-888B0D288DC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44DEC0D-B18C-4223-B0BF-9D36BC6199D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A70B5A8-6817-4D7B-BCA7-9C3E6B24E744}"/>
              </a:ext>
            </a:extLst>
          </p:cNvPr>
          <p:cNvSpPr>
            <a:spLocks noGrp="1"/>
          </p:cNvSpPr>
          <p:nvPr>
            <p:ph type="dt" sz="half" idx="10"/>
          </p:nvPr>
        </p:nvSpPr>
        <p:spPr/>
        <p:txBody>
          <a:bodyPr/>
          <a:lstStyle/>
          <a:p>
            <a:fld id="{999F3D03-5A90-4F07-99EC-67B93950E65F}" type="datetimeFigureOut">
              <a:rPr lang="en-US" smtClean="0"/>
              <a:t>1/21/2021</a:t>
            </a:fld>
            <a:endParaRPr lang="en-US"/>
          </a:p>
        </p:txBody>
      </p:sp>
      <p:sp>
        <p:nvSpPr>
          <p:cNvPr id="5" name="Footer Placeholder 4">
            <a:extLst>
              <a:ext uri="{FF2B5EF4-FFF2-40B4-BE49-F238E27FC236}">
                <a16:creationId xmlns:a16="http://schemas.microsoft.com/office/drawing/2014/main" id="{1AA8DE01-79FF-451C-BC22-1C122103903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C4AC797-3E60-4F38-A91A-7D72421B92D9}"/>
              </a:ext>
            </a:extLst>
          </p:cNvPr>
          <p:cNvSpPr>
            <a:spLocks noGrp="1"/>
          </p:cNvSpPr>
          <p:nvPr>
            <p:ph type="sldNum" sz="quarter" idx="12"/>
          </p:nvPr>
        </p:nvSpPr>
        <p:spPr/>
        <p:txBody>
          <a:bodyPr/>
          <a:lstStyle/>
          <a:p>
            <a:fld id="{055BD94D-7F26-4941-B619-0A3F0ADAD393}" type="slidenum">
              <a:rPr lang="en-US" smtClean="0"/>
              <a:t>‹#›</a:t>
            </a:fld>
            <a:endParaRPr lang="en-US"/>
          </a:p>
        </p:txBody>
      </p:sp>
    </p:spTree>
    <p:extLst>
      <p:ext uri="{BB962C8B-B14F-4D97-AF65-F5344CB8AC3E}">
        <p14:creationId xmlns:p14="http://schemas.microsoft.com/office/powerpoint/2010/main" val="4570030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FB35CC-FACB-48D1-A2F5-E062C56DBA5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CA3E380-F0D7-4036-9ADC-611A429ED50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3B8BEC4-0D85-4848-8582-9504174964A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86599D3-F4E0-4C35-BD98-0F6A9493C261}"/>
              </a:ext>
            </a:extLst>
          </p:cNvPr>
          <p:cNvSpPr>
            <a:spLocks noGrp="1"/>
          </p:cNvSpPr>
          <p:nvPr>
            <p:ph type="dt" sz="half" idx="10"/>
          </p:nvPr>
        </p:nvSpPr>
        <p:spPr/>
        <p:txBody>
          <a:bodyPr/>
          <a:lstStyle/>
          <a:p>
            <a:fld id="{999F3D03-5A90-4F07-99EC-67B93950E65F}" type="datetimeFigureOut">
              <a:rPr lang="en-US" smtClean="0"/>
              <a:t>1/21/2021</a:t>
            </a:fld>
            <a:endParaRPr lang="en-US"/>
          </a:p>
        </p:txBody>
      </p:sp>
      <p:sp>
        <p:nvSpPr>
          <p:cNvPr id="6" name="Footer Placeholder 5">
            <a:extLst>
              <a:ext uri="{FF2B5EF4-FFF2-40B4-BE49-F238E27FC236}">
                <a16:creationId xmlns:a16="http://schemas.microsoft.com/office/drawing/2014/main" id="{CFE1EB7B-470F-4587-ADCB-4AA700E487E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E21BDDB-0335-4208-8F49-4D0F05920AE6}"/>
              </a:ext>
            </a:extLst>
          </p:cNvPr>
          <p:cNvSpPr>
            <a:spLocks noGrp="1"/>
          </p:cNvSpPr>
          <p:nvPr>
            <p:ph type="sldNum" sz="quarter" idx="12"/>
          </p:nvPr>
        </p:nvSpPr>
        <p:spPr/>
        <p:txBody>
          <a:bodyPr/>
          <a:lstStyle/>
          <a:p>
            <a:fld id="{055BD94D-7F26-4941-B619-0A3F0ADAD393}" type="slidenum">
              <a:rPr lang="en-US" smtClean="0"/>
              <a:t>‹#›</a:t>
            </a:fld>
            <a:endParaRPr lang="en-US"/>
          </a:p>
        </p:txBody>
      </p:sp>
    </p:spTree>
    <p:extLst>
      <p:ext uri="{BB962C8B-B14F-4D97-AF65-F5344CB8AC3E}">
        <p14:creationId xmlns:p14="http://schemas.microsoft.com/office/powerpoint/2010/main" val="27463360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2B9CD8-163C-4CE6-814E-1D7A0E6F3B0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19E56BB-088A-409C-A559-022A0D5B403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2E589FA-6CA9-4109-9644-7DFA9516ADB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23802BF-EE90-4B3B-8F88-F123A34DFFE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1B53BC1-65FE-4883-8017-23368FAB5FC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10FCDE1-3551-4186-8626-BE3C70553CE7}"/>
              </a:ext>
            </a:extLst>
          </p:cNvPr>
          <p:cNvSpPr>
            <a:spLocks noGrp="1"/>
          </p:cNvSpPr>
          <p:nvPr>
            <p:ph type="dt" sz="half" idx="10"/>
          </p:nvPr>
        </p:nvSpPr>
        <p:spPr/>
        <p:txBody>
          <a:bodyPr/>
          <a:lstStyle/>
          <a:p>
            <a:fld id="{999F3D03-5A90-4F07-99EC-67B93950E65F}" type="datetimeFigureOut">
              <a:rPr lang="en-US" smtClean="0"/>
              <a:t>1/21/2021</a:t>
            </a:fld>
            <a:endParaRPr lang="en-US"/>
          </a:p>
        </p:txBody>
      </p:sp>
      <p:sp>
        <p:nvSpPr>
          <p:cNvPr id="8" name="Footer Placeholder 7">
            <a:extLst>
              <a:ext uri="{FF2B5EF4-FFF2-40B4-BE49-F238E27FC236}">
                <a16:creationId xmlns:a16="http://schemas.microsoft.com/office/drawing/2014/main" id="{0E676A7C-F885-4CD2-A954-BD2C0640DE9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039FE50-81D8-45CB-80DA-D2EF3FEB301A}"/>
              </a:ext>
            </a:extLst>
          </p:cNvPr>
          <p:cNvSpPr>
            <a:spLocks noGrp="1"/>
          </p:cNvSpPr>
          <p:nvPr>
            <p:ph type="sldNum" sz="quarter" idx="12"/>
          </p:nvPr>
        </p:nvSpPr>
        <p:spPr/>
        <p:txBody>
          <a:bodyPr/>
          <a:lstStyle/>
          <a:p>
            <a:fld id="{055BD94D-7F26-4941-B619-0A3F0ADAD393}" type="slidenum">
              <a:rPr lang="en-US" smtClean="0"/>
              <a:t>‹#›</a:t>
            </a:fld>
            <a:endParaRPr lang="en-US"/>
          </a:p>
        </p:txBody>
      </p:sp>
    </p:spTree>
    <p:extLst>
      <p:ext uri="{BB962C8B-B14F-4D97-AF65-F5344CB8AC3E}">
        <p14:creationId xmlns:p14="http://schemas.microsoft.com/office/powerpoint/2010/main" val="22013686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85ABA-F2EE-43D4-96A9-FE6123F1F94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CFF6977-B9C3-487C-BA7E-8D72FA905EC3}"/>
              </a:ext>
            </a:extLst>
          </p:cNvPr>
          <p:cNvSpPr>
            <a:spLocks noGrp="1"/>
          </p:cNvSpPr>
          <p:nvPr>
            <p:ph type="dt" sz="half" idx="10"/>
          </p:nvPr>
        </p:nvSpPr>
        <p:spPr/>
        <p:txBody>
          <a:bodyPr/>
          <a:lstStyle/>
          <a:p>
            <a:fld id="{999F3D03-5A90-4F07-99EC-67B93950E65F}" type="datetimeFigureOut">
              <a:rPr lang="en-US" smtClean="0"/>
              <a:t>1/21/2021</a:t>
            </a:fld>
            <a:endParaRPr lang="en-US"/>
          </a:p>
        </p:txBody>
      </p:sp>
      <p:sp>
        <p:nvSpPr>
          <p:cNvPr id="4" name="Footer Placeholder 3">
            <a:extLst>
              <a:ext uri="{FF2B5EF4-FFF2-40B4-BE49-F238E27FC236}">
                <a16:creationId xmlns:a16="http://schemas.microsoft.com/office/drawing/2014/main" id="{5FC0AF35-2961-4B5A-BAA6-2765298791C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DA5A6AF-106A-4C9F-9B5A-5C946BE02580}"/>
              </a:ext>
            </a:extLst>
          </p:cNvPr>
          <p:cNvSpPr>
            <a:spLocks noGrp="1"/>
          </p:cNvSpPr>
          <p:nvPr>
            <p:ph type="sldNum" sz="quarter" idx="12"/>
          </p:nvPr>
        </p:nvSpPr>
        <p:spPr/>
        <p:txBody>
          <a:bodyPr/>
          <a:lstStyle/>
          <a:p>
            <a:fld id="{055BD94D-7F26-4941-B619-0A3F0ADAD393}" type="slidenum">
              <a:rPr lang="en-US" smtClean="0"/>
              <a:t>‹#›</a:t>
            </a:fld>
            <a:endParaRPr lang="en-US"/>
          </a:p>
        </p:txBody>
      </p:sp>
    </p:spTree>
    <p:extLst>
      <p:ext uri="{BB962C8B-B14F-4D97-AF65-F5344CB8AC3E}">
        <p14:creationId xmlns:p14="http://schemas.microsoft.com/office/powerpoint/2010/main" val="18846329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861E06D-B95A-444E-AE07-8024FAA49550}"/>
              </a:ext>
            </a:extLst>
          </p:cNvPr>
          <p:cNvSpPr>
            <a:spLocks noGrp="1"/>
          </p:cNvSpPr>
          <p:nvPr>
            <p:ph type="dt" sz="half" idx="10"/>
          </p:nvPr>
        </p:nvSpPr>
        <p:spPr/>
        <p:txBody>
          <a:bodyPr/>
          <a:lstStyle/>
          <a:p>
            <a:fld id="{999F3D03-5A90-4F07-99EC-67B93950E65F}" type="datetimeFigureOut">
              <a:rPr lang="en-US" smtClean="0"/>
              <a:t>1/21/2021</a:t>
            </a:fld>
            <a:endParaRPr lang="en-US"/>
          </a:p>
        </p:txBody>
      </p:sp>
      <p:sp>
        <p:nvSpPr>
          <p:cNvPr id="3" name="Footer Placeholder 2">
            <a:extLst>
              <a:ext uri="{FF2B5EF4-FFF2-40B4-BE49-F238E27FC236}">
                <a16:creationId xmlns:a16="http://schemas.microsoft.com/office/drawing/2014/main" id="{5F906DA8-855E-4060-AF56-35E7233E0E4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CF52022-9DD5-4B39-8931-6E5DB639C2F2}"/>
              </a:ext>
            </a:extLst>
          </p:cNvPr>
          <p:cNvSpPr>
            <a:spLocks noGrp="1"/>
          </p:cNvSpPr>
          <p:nvPr>
            <p:ph type="sldNum" sz="quarter" idx="12"/>
          </p:nvPr>
        </p:nvSpPr>
        <p:spPr/>
        <p:txBody>
          <a:bodyPr/>
          <a:lstStyle/>
          <a:p>
            <a:fld id="{055BD94D-7F26-4941-B619-0A3F0ADAD393}" type="slidenum">
              <a:rPr lang="en-US" smtClean="0"/>
              <a:t>‹#›</a:t>
            </a:fld>
            <a:endParaRPr lang="en-US"/>
          </a:p>
        </p:txBody>
      </p:sp>
    </p:spTree>
    <p:extLst>
      <p:ext uri="{BB962C8B-B14F-4D97-AF65-F5344CB8AC3E}">
        <p14:creationId xmlns:p14="http://schemas.microsoft.com/office/powerpoint/2010/main" val="38709162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937DF4-6419-44AD-BC65-07D3E65F0C1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13DFB19-C6FB-4CAB-AD64-F49867D995F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5B10912-2295-42F8-9B27-63407232432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CF75120-9852-4B2C-9859-8427289B215A}"/>
              </a:ext>
            </a:extLst>
          </p:cNvPr>
          <p:cNvSpPr>
            <a:spLocks noGrp="1"/>
          </p:cNvSpPr>
          <p:nvPr>
            <p:ph type="dt" sz="half" idx="10"/>
          </p:nvPr>
        </p:nvSpPr>
        <p:spPr/>
        <p:txBody>
          <a:bodyPr/>
          <a:lstStyle/>
          <a:p>
            <a:fld id="{999F3D03-5A90-4F07-99EC-67B93950E65F}" type="datetimeFigureOut">
              <a:rPr lang="en-US" smtClean="0"/>
              <a:t>1/21/2021</a:t>
            </a:fld>
            <a:endParaRPr lang="en-US"/>
          </a:p>
        </p:txBody>
      </p:sp>
      <p:sp>
        <p:nvSpPr>
          <p:cNvPr id="6" name="Footer Placeholder 5">
            <a:extLst>
              <a:ext uri="{FF2B5EF4-FFF2-40B4-BE49-F238E27FC236}">
                <a16:creationId xmlns:a16="http://schemas.microsoft.com/office/drawing/2014/main" id="{09D060FA-6879-45AA-9219-C91034AD335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A2E4E1E-13F2-4669-89AB-AFFF71A46CB4}"/>
              </a:ext>
            </a:extLst>
          </p:cNvPr>
          <p:cNvSpPr>
            <a:spLocks noGrp="1"/>
          </p:cNvSpPr>
          <p:nvPr>
            <p:ph type="sldNum" sz="quarter" idx="12"/>
          </p:nvPr>
        </p:nvSpPr>
        <p:spPr/>
        <p:txBody>
          <a:bodyPr/>
          <a:lstStyle/>
          <a:p>
            <a:fld id="{055BD94D-7F26-4941-B619-0A3F0ADAD393}" type="slidenum">
              <a:rPr lang="en-US" smtClean="0"/>
              <a:t>‹#›</a:t>
            </a:fld>
            <a:endParaRPr lang="en-US"/>
          </a:p>
        </p:txBody>
      </p:sp>
    </p:spTree>
    <p:extLst>
      <p:ext uri="{BB962C8B-B14F-4D97-AF65-F5344CB8AC3E}">
        <p14:creationId xmlns:p14="http://schemas.microsoft.com/office/powerpoint/2010/main" val="30912507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A17D6A-AD46-441B-BA6D-0AF78DD9D31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39F0017-8494-4370-818B-DEE587D70C8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AAE8AE7-F2DC-4100-80D9-86C6604E2A6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89EDB0A-85B6-4984-AC40-ED0F1B3129E6}"/>
              </a:ext>
            </a:extLst>
          </p:cNvPr>
          <p:cNvSpPr>
            <a:spLocks noGrp="1"/>
          </p:cNvSpPr>
          <p:nvPr>
            <p:ph type="dt" sz="half" idx="10"/>
          </p:nvPr>
        </p:nvSpPr>
        <p:spPr/>
        <p:txBody>
          <a:bodyPr/>
          <a:lstStyle/>
          <a:p>
            <a:fld id="{999F3D03-5A90-4F07-99EC-67B93950E65F}" type="datetimeFigureOut">
              <a:rPr lang="en-US" smtClean="0"/>
              <a:t>1/21/2021</a:t>
            </a:fld>
            <a:endParaRPr lang="en-US"/>
          </a:p>
        </p:txBody>
      </p:sp>
      <p:sp>
        <p:nvSpPr>
          <p:cNvPr id="6" name="Footer Placeholder 5">
            <a:extLst>
              <a:ext uri="{FF2B5EF4-FFF2-40B4-BE49-F238E27FC236}">
                <a16:creationId xmlns:a16="http://schemas.microsoft.com/office/drawing/2014/main" id="{6559872F-4D18-47A6-9272-609C9602A93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6BC2F98-7399-4359-8BBB-D2B8AAE77537}"/>
              </a:ext>
            </a:extLst>
          </p:cNvPr>
          <p:cNvSpPr>
            <a:spLocks noGrp="1"/>
          </p:cNvSpPr>
          <p:nvPr>
            <p:ph type="sldNum" sz="quarter" idx="12"/>
          </p:nvPr>
        </p:nvSpPr>
        <p:spPr/>
        <p:txBody>
          <a:bodyPr/>
          <a:lstStyle/>
          <a:p>
            <a:fld id="{055BD94D-7F26-4941-B619-0A3F0ADAD393}" type="slidenum">
              <a:rPr lang="en-US" smtClean="0"/>
              <a:t>‹#›</a:t>
            </a:fld>
            <a:endParaRPr lang="en-US"/>
          </a:p>
        </p:txBody>
      </p:sp>
    </p:spTree>
    <p:extLst>
      <p:ext uri="{BB962C8B-B14F-4D97-AF65-F5344CB8AC3E}">
        <p14:creationId xmlns:p14="http://schemas.microsoft.com/office/powerpoint/2010/main" val="18520321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578ACBB-AFB1-452C-AE34-24F812E2C1D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AFAA3CA-C397-4645-AA1E-F3FEE55F1ED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3985CE4-579E-480B-A884-BBBEEF083FE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99F3D03-5A90-4F07-99EC-67B93950E65F}" type="datetimeFigureOut">
              <a:rPr lang="en-US" smtClean="0"/>
              <a:t>1/21/2021</a:t>
            </a:fld>
            <a:endParaRPr lang="en-US"/>
          </a:p>
        </p:txBody>
      </p:sp>
      <p:sp>
        <p:nvSpPr>
          <p:cNvPr id="5" name="Footer Placeholder 4">
            <a:extLst>
              <a:ext uri="{FF2B5EF4-FFF2-40B4-BE49-F238E27FC236}">
                <a16:creationId xmlns:a16="http://schemas.microsoft.com/office/drawing/2014/main" id="{99B7BD87-3DAD-42F7-AC8B-87E41EAD2D2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E3EE2FD-275A-4CD0-ACAC-FA70C37D391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55BD94D-7F26-4941-B619-0A3F0ADAD393}" type="slidenum">
              <a:rPr lang="en-US" smtClean="0"/>
              <a:t>‹#›</a:t>
            </a:fld>
            <a:endParaRPr lang="en-US"/>
          </a:p>
        </p:txBody>
      </p:sp>
    </p:spTree>
    <p:extLst>
      <p:ext uri="{BB962C8B-B14F-4D97-AF65-F5344CB8AC3E}">
        <p14:creationId xmlns:p14="http://schemas.microsoft.com/office/powerpoint/2010/main" val="25667087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3187181-DC0B-4EA8-A64C-53716AFA9741}" type="datetimeFigureOut">
              <a:rPr lang="en-IN" smtClean="0"/>
              <a:t>21-01-2021</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C608494-FC3F-41EA-B90A-C11200A87782}" type="slidenum">
              <a:rPr lang="en-IN" smtClean="0"/>
              <a:t>‹#›</a:t>
            </a:fld>
            <a:endParaRPr lang="en-IN"/>
          </a:p>
        </p:txBody>
      </p:sp>
    </p:spTree>
    <p:extLst>
      <p:ext uri="{BB962C8B-B14F-4D97-AF65-F5344CB8AC3E}">
        <p14:creationId xmlns:p14="http://schemas.microsoft.com/office/powerpoint/2010/main" val="1779372512"/>
      </p:ext>
    </p:extLst>
  </p:cSld>
  <p:clrMap bg1="lt1" tx1="dk1" bg2="lt2" tx2="dk2" accent1="accent1" accent2="accent2" accent3="accent3" accent4="accent4" accent5="accent5" accent6="accent6" hlink="hlink" folHlink="folHlink"/>
  <p:sldLayoutIdLst>
    <p:sldLayoutId id="2147483662"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www.allwhitebackground.com/technology-background.html" TargetMode="External"/><Relationship Id="rId2" Type="http://schemas.openxmlformats.org/officeDocument/2006/relationships/image" Target="../media/image24.jpg"/><Relationship Id="rId1" Type="http://schemas.openxmlformats.org/officeDocument/2006/relationships/slideLayout" Target="../slideLayouts/slideLayout1.xml"/><Relationship Id="rId5" Type="http://schemas.openxmlformats.org/officeDocument/2006/relationships/image" Target="../media/image26.png"/><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27.jpg"/><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xml"/><Relationship Id="rId5" Type="http://schemas.openxmlformats.org/officeDocument/2006/relationships/image" Target="../media/image35.png"/><Relationship Id="rId4" Type="http://schemas.openxmlformats.org/officeDocument/2006/relationships/image" Target="../media/image3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image" Target="../media/image37.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s/_rels/slide4.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8.png"/><Relationship Id="rId7" Type="http://schemas.openxmlformats.org/officeDocument/2006/relationships/image" Target="../media/image11.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0.png"/><Relationship Id="rId5" Type="http://schemas.microsoft.com/office/2007/relationships/hdphoto" Target="../media/hdphoto1.wdp"/><Relationship Id="rId4" Type="http://schemas.openxmlformats.org/officeDocument/2006/relationships/image" Target="../media/image9.png"/><Relationship Id="rId9" Type="http://schemas.openxmlformats.org/officeDocument/2006/relationships/image" Target="../media/image13.svg"/></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Layout" Target="../slideLayouts/slideLayout13.xml"/><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CDB4DB"/>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8D5F4C6-8A58-4D9F-80CC-FDBC6D2D65BE}"/>
              </a:ext>
            </a:extLst>
          </p:cNvPr>
          <p:cNvSpPr txBox="1"/>
          <p:nvPr/>
        </p:nvSpPr>
        <p:spPr>
          <a:xfrm>
            <a:off x="6927561" y="3165782"/>
            <a:ext cx="5396960" cy="923330"/>
          </a:xfrm>
          <a:prstGeom prst="rect">
            <a:avLst/>
          </a:prstGeom>
          <a:noFill/>
        </p:spPr>
        <p:txBody>
          <a:bodyPr wrap="square" rtlCol="0">
            <a:spAutoFit/>
          </a:bodyPr>
          <a:lstStyle/>
          <a:p>
            <a:r>
              <a:rPr lang="en-US" sz="5400" dirty="0">
                <a:latin typeface="Bahnschrift Condensed" panose="020B0502040204020203" pitchFamily="34" charset="0"/>
              </a:rPr>
              <a:t>Group Members:</a:t>
            </a:r>
          </a:p>
        </p:txBody>
      </p:sp>
      <p:cxnSp>
        <p:nvCxnSpPr>
          <p:cNvPr id="8" name="Straight Connector 7">
            <a:extLst>
              <a:ext uri="{FF2B5EF4-FFF2-40B4-BE49-F238E27FC236}">
                <a16:creationId xmlns:a16="http://schemas.microsoft.com/office/drawing/2014/main" id="{DE61D626-5011-4933-8AB4-EFBF6D3190C0}"/>
              </a:ext>
            </a:extLst>
          </p:cNvPr>
          <p:cNvCxnSpPr>
            <a:cxnSpLocks/>
          </p:cNvCxnSpPr>
          <p:nvPr/>
        </p:nvCxnSpPr>
        <p:spPr>
          <a:xfrm>
            <a:off x="7003772" y="3989721"/>
            <a:ext cx="5188228" cy="0"/>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2198E43-76CB-4429-8151-B4EC5C542304}"/>
              </a:ext>
            </a:extLst>
          </p:cNvPr>
          <p:cNvSpPr txBox="1"/>
          <p:nvPr/>
        </p:nvSpPr>
        <p:spPr>
          <a:xfrm>
            <a:off x="5804440" y="4234073"/>
            <a:ext cx="5396960" cy="2677656"/>
          </a:xfrm>
          <a:prstGeom prst="rect">
            <a:avLst/>
          </a:prstGeom>
          <a:noFill/>
        </p:spPr>
        <p:txBody>
          <a:bodyPr wrap="square" rtlCol="0">
            <a:spAutoFit/>
          </a:bodyPr>
          <a:lstStyle/>
          <a:p>
            <a:r>
              <a:rPr lang="en-US" sz="2800" dirty="0">
                <a:latin typeface="Bahnschrift" panose="020B0502040204020203" pitchFamily="34" charset="0"/>
              </a:rPr>
              <a:t>Aayush Surawar - 11910859</a:t>
            </a:r>
          </a:p>
          <a:p>
            <a:r>
              <a:rPr lang="en-US" sz="2800" dirty="0">
                <a:latin typeface="Bahnschrift" panose="020B0502040204020203" pitchFamily="34" charset="0"/>
              </a:rPr>
              <a:t>Shreyas </a:t>
            </a:r>
            <a:r>
              <a:rPr lang="en-US" sz="2800" dirty="0" err="1">
                <a:latin typeface="Bahnschrift" panose="020B0502040204020203" pitchFamily="34" charset="0"/>
              </a:rPr>
              <a:t>Mandaokar</a:t>
            </a:r>
            <a:r>
              <a:rPr lang="en-US" sz="2800" dirty="0">
                <a:latin typeface="Bahnschrift" panose="020B0502040204020203" pitchFamily="34" charset="0"/>
              </a:rPr>
              <a:t> - 11910909</a:t>
            </a:r>
            <a:endParaRPr lang="en-US" sz="2800" dirty="0">
              <a:solidFill>
                <a:srgbClr val="5F5F5F"/>
              </a:solidFill>
              <a:latin typeface="Bahnschrift" panose="020B0502040204020203" pitchFamily="34" charset="0"/>
            </a:endParaRPr>
          </a:p>
          <a:p>
            <a:r>
              <a:rPr lang="en-US" sz="2800" dirty="0" err="1">
                <a:latin typeface="Bahnschrift" panose="020B0502040204020203" pitchFamily="34" charset="0"/>
              </a:rPr>
              <a:t>Kshitij</a:t>
            </a:r>
            <a:r>
              <a:rPr lang="en-US" sz="2800" dirty="0">
                <a:latin typeface="Bahnschrift" panose="020B0502040204020203" pitchFamily="34" charset="0"/>
              </a:rPr>
              <a:t> Patil – 11910706</a:t>
            </a:r>
            <a:endParaRPr lang="en-US" sz="2800" dirty="0">
              <a:solidFill>
                <a:srgbClr val="5F5F5F"/>
              </a:solidFill>
              <a:latin typeface="Bahnschrift" panose="020B0502040204020203" pitchFamily="34" charset="0"/>
            </a:endParaRPr>
          </a:p>
          <a:p>
            <a:r>
              <a:rPr lang="en-US" sz="2800" dirty="0" err="1">
                <a:latin typeface="Bahnschrift" panose="020B0502040204020203" pitchFamily="34" charset="0"/>
              </a:rPr>
              <a:t>Sarvesh</a:t>
            </a:r>
            <a:r>
              <a:rPr lang="en-US" sz="2800" dirty="0">
                <a:latin typeface="Bahnschrift" panose="020B0502040204020203" pitchFamily="34" charset="0"/>
              </a:rPr>
              <a:t> </a:t>
            </a:r>
            <a:r>
              <a:rPr lang="en-US" sz="2800" dirty="0" err="1">
                <a:latin typeface="Bahnschrift" panose="020B0502040204020203" pitchFamily="34" charset="0"/>
              </a:rPr>
              <a:t>Sontakke</a:t>
            </a:r>
            <a:r>
              <a:rPr lang="en-US" sz="2800" dirty="0">
                <a:latin typeface="Bahnschrift" panose="020B0502040204020203" pitchFamily="34" charset="0"/>
              </a:rPr>
              <a:t> - 11910862</a:t>
            </a:r>
          </a:p>
          <a:p>
            <a:r>
              <a:rPr lang="en-US" sz="2800" dirty="0">
                <a:latin typeface="Bahnschrift" panose="020B0502040204020203" pitchFamily="34" charset="0"/>
              </a:rPr>
              <a:t>Shreyas </a:t>
            </a:r>
            <a:r>
              <a:rPr lang="en-US" sz="2800" dirty="0" err="1">
                <a:latin typeface="Bahnschrift" panose="020B0502040204020203" pitchFamily="34" charset="0"/>
              </a:rPr>
              <a:t>Talwekar</a:t>
            </a:r>
            <a:r>
              <a:rPr lang="en-US" sz="2800" dirty="0">
                <a:latin typeface="Bahnschrift" panose="020B0502040204020203" pitchFamily="34" charset="0"/>
              </a:rPr>
              <a:t> - 11910658</a:t>
            </a:r>
          </a:p>
          <a:p>
            <a:endParaRPr lang="en-US" sz="2800" dirty="0">
              <a:solidFill>
                <a:srgbClr val="5F5F5F"/>
              </a:solidFill>
              <a:latin typeface="Bahnschrift" panose="020B0502040204020203" pitchFamily="34" charset="0"/>
            </a:endParaRPr>
          </a:p>
        </p:txBody>
      </p:sp>
      <p:sp>
        <p:nvSpPr>
          <p:cNvPr id="5" name="Rectangle 4">
            <a:extLst>
              <a:ext uri="{FF2B5EF4-FFF2-40B4-BE49-F238E27FC236}">
                <a16:creationId xmlns:a16="http://schemas.microsoft.com/office/drawing/2014/main" id="{6BA12610-E45E-4C04-9ADF-D4D08E7C1049}"/>
              </a:ext>
            </a:extLst>
          </p:cNvPr>
          <p:cNvSpPr/>
          <p:nvPr/>
        </p:nvSpPr>
        <p:spPr>
          <a:xfrm>
            <a:off x="1075451" y="731164"/>
            <a:ext cx="7958309" cy="1943209"/>
          </a:xfrm>
          <a:prstGeom prst="rect">
            <a:avLst/>
          </a:prstGeom>
          <a:solidFill>
            <a:schemeClr val="bg1">
              <a:alpha val="22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solidFill>
                  <a:srgbClr val="7030A0"/>
                </a:solidFill>
                <a:latin typeface="Bahnschrift" panose="020B0502040204020203" pitchFamily="34" charset="0"/>
              </a:rPr>
              <a:t>Detection and Prevention of Covid-19 </a:t>
            </a:r>
          </a:p>
        </p:txBody>
      </p:sp>
      <p:sp>
        <p:nvSpPr>
          <p:cNvPr id="9" name="Rectangle 8">
            <a:extLst>
              <a:ext uri="{FF2B5EF4-FFF2-40B4-BE49-F238E27FC236}">
                <a16:creationId xmlns:a16="http://schemas.microsoft.com/office/drawing/2014/main" id="{ED2B808D-3ADF-45EF-BA7B-DB3076669B28}"/>
              </a:ext>
            </a:extLst>
          </p:cNvPr>
          <p:cNvSpPr/>
          <p:nvPr/>
        </p:nvSpPr>
        <p:spPr>
          <a:xfrm>
            <a:off x="0" y="731165"/>
            <a:ext cx="1002890" cy="1943209"/>
          </a:xfrm>
          <a:prstGeom prst="rect">
            <a:avLst/>
          </a:prstGeom>
          <a:solidFill>
            <a:schemeClr val="bg1">
              <a:alpha val="5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5400" dirty="0">
              <a:solidFill>
                <a:srgbClr val="7030A0"/>
              </a:solidFill>
              <a:latin typeface="Bahnschrift" panose="020B0502040204020203" pitchFamily="34" charset="0"/>
            </a:endParaRPr>
          </a:p>
        </p:txBody>
      </p:sp>
    </p:spTree>
    <p:extLst>
      <p:ext uri="{BB962C8B-B14F-4D97-AF65-F5344CB8AC3E}">
        <p14:creationId xmlns:p14="http://schemas.microsoft.com/office/powerpoint/2010/main" val="36955070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837473B0-CC2E-450A-ABE3-18F120FF3D39}">
                <a1611:picAttrSrcUrl xmlns:a1611="http://schemas.microsoft.com/office/drawing/2016/11/main" r:id="rId3"/>
              </a:ext>
            </a:extLst>
          </a:blip>
          <a:srcRect/>
          <a:stretch>
            <a:fillRect t="-8000" b="-8000"/>
          </a:stretch>
        </a:blip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F52CDC0B-28FD-40E7-B6CC-1CD191ECA49C}"/>
              </a:ext>
            </a:extLst>
          </p:cNvPr>
          <p:cNvSpPr>
            <a:spLocks noGrp="1"/>
          </p:cNvSpPr>
          <p:nvPr>
            <p:ph type="subTitle" idx="1"/>
          </p:nvPr>
        </p:nvSpPr>
        <p:spPr>
          <a:xfrm>
            <a:off x="993058" y="1946787"/>
            <a:ext cx="9674942" cy="3311013"/>
          </a:xfrm>
        </p:spPr>
        <p:txBody>
          <a:bodyPr>
            <a:normAutofit/>
          </a:bodyPr>
          <a:lstStyle/>
          <a:p>
            <a:pPr marL="342900" indent="-342900" algn="l">
              <a:buFont typeface="Arial" panose="020B0604020202020204" pitchFamily="34" charset="0"/>
              <a:buChar char="•"/>
            </a:pPr>
            <a:r>
              <a:rPr lang="en-US" dirty="0">
                <a:solidFill>
                  <a:schemeClr val="bg1"/>
                </a:solidFill>
                <a:latin typeface="Bahnschrift Light" panose="020B0502040204020203" pitchFamily="34" charset="0"/>
              </a:rPr>
              <a:t>Pickled file of the deep learning model is loaded in Django using </a:t>
            </a:r>
            <a:r>
              <a:rPr lang="en-US" dirty="0" err="1">
                <a:solidFill>
                  <a:schemeClr val="bg1"/>
                </a:solidFill>
                <a:latin typeface="Bahnschrift Light" panose="020B0502040204020203" pitchFamily="34" charset="0"/>
              </a:rPr>
              <a:t>joblib</a:t>
            </a:r>
            <a:r>
              <a:rPr lang="en-US" dirty="0">
                <a:solidFill>
                  <a:schemeClr val="bg1"/>
                </a:solidFill>
                <a:latin typeface="Bahnschrift Light" panose="020B0502040204020203" pitchFamily="34" charset="0"/>
              </a:rPr>
              <a:t>.</a:t>
            </a:r>
          </a:p>
          <a:p>
            <a:pPr algn="l"/>
            <a:endParaRPr lang="en-US" dirty="0">
              <a:solidFill>
                <a:schemeClr val="bg1"/>
              </a:solidFill>
              <a:latin typeface="Bahnschrift Light" panose="020B0502040204020203" pitchFamily="34" charset="0"/>
            </a:endParaRPr>
          </a:p>
          <a:p>
            <a:pPr algn="l"/>
            <a:endParaRPr lang="en-US" dirty="0">
              <a:solidFill>
                <a:schemeClr val="bg1"/>
              </a:solidFill>
              <a:latin typeface="Bahnschrift Light" panose="020B0502040204020203" pitchFamily="34" charset="0"/>
            </a:endParaRPr>
          </a:p>
          <a:p>
            <a:pPr marL="342900" indent="-342900" algn="l">
              <a:buFont typeface="Arial" panose="020B0604020202020204" pitchFamily="34" charset="0"/>
              <a:buChar char="•"/>
            </a:pPr>
            <a:r>
              <a:rPr lang="en-US" dirty="0">
                <a:solidFill>
                  <a:schemeClr val="bg1"/>
                </a:solidFill>
                <a:latin typeface="Bahnschrift Light" panose="020B0502040204020203" pitchFamily="34" charset="0"/>
              </a:rPr>
              <a:t>Image given by users is fed to the model by applying some transformation.</a:t>
            </a:r>
          </a:p>
          <a:p>
            <a:pPr algn="l"/>
            <a:endParaRPr lang="en-US" dirty="0"/>
          </a:p>
        </p:txBody>
      </p:sp>
      <p:pic>
        <p:nvPicPr>
          <p:cNvPr id="5" name="Picture 4">
            <a:extLst>
              <a:ext uri="{FF2B5EF4-FFF2-40B4-BE49-F238E27FC236}">
                <a16:creationId xmlns:a16="http://schemas.microsoft.com/office/drawing/2014/main" id="{73B5B48D-EB6C-4F19-A463-CDE9B11FAF82}"/>
              </a:ext>
            </a:extLst>
          </p:cNvPr>
          <p:cNvPicPr>
            <a:picLocks noChangeAspect="1"/>
          </p:cNvPicPr>
          <p:nvPr/>
        </p:nvPicPr>
        <p:blipFill>
          <a:blip r:embed="rId4"/>
          <a:stretch>
            <a:fillRect/>
          </a:stretch>
        </p:blipFill>
        <p:spPr>
          <a:xfrm>
            <a:off x="2530019" y="2467516"/>
            <a:ext cx="4908470" cy="531323"/>
          </a:xfrm>
          <a:prstGeom prst="rect">
            <a:avLst/>
          </a:prstGeom>
        </p:spPr>
      </p:pic>
      <p:pic>
        <p:nvPicPr>
          <p:cNvPr id="7" name="Picture 6">
            <a:extLst>
              <a:ext uri="{FF2B5EF4-FFF2-40B4-BE49-F238E27FC236}">
                <a16:creationId xmlns:a16="http://schemas.microsoft.com/office/drawing/2014/main" id="{9F6AC448-95DF-4BC8-9559-E95376AEE5A4}"/>
              </a:ext>
            </a:extLst>
          </p:cNvPr>
          <p:cNvPicPr>
            <a:picLocks noChangeAspect="1"/>
          </p:cNvPicPr>
          <p:nvPr/>
        </p:nvPicPr>
        <p:blipFill>
          <a:blip r:embed="rId5"/>
          <a:stretch>
            <a:fillRect/>
          </a:stretch>
        </p:blipFill>
        <p:spPr>
          <a:xfrm>
            <a:off x="1710174" y="4349727"/>
            <a:ext cx="9400477" cy="1588957"/>
          </a:xfrm>
          <a:prstGeom prst="rect">
            <a:avLst/>
          </a:prstGeom>
        </p:spPr>
      </p:pic>
      <p:sp>
        <p:nvSpPr>
          <p:cNvPr id="6" name="Rectangle 5">
            <a:extLst>
              <a:ext uri="{FF2B5EF4-FFF2-40B4-BE49-F238E27FC236}">
                <a16:creationId xmlns:a16="http://schemas.microsoft.com/office/drawing/2014/main" id="{2DFFEB01-0FA0-420C-B462-20D9E745774D}"/>
              </a:ext>
            </a:extLst>
          </p:cNvPr>
          <p:cNvSpPr/>
          <p:nvPr/>
        </p:nvSpPr>
        <p:spPr>
          <a:xfrm>
            <a:off x="0" y="403123"/>
            <a:ext cx="688259" cy="947766"/>
          </a:xfrm>
          <a:prstGeom prst="rect">
            <a:avLst/>
          </a:prstGeom>
          <a:solidFill>
            <a:schemeClr val="bg1">
              <a:alpha val="2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a:extLst>
              <a:ext uri="{FF2B5EF4-FFF2-40B4-BE49-F238E27FC236}">
                <a16:creationId xmlns:a16="http://schemas.microsoft.com/office/drawing/2014/main" id="{F0B7BCD2-24CD-4F7A-B1A4-431091BCF669}"/>
              </a:ext>
            </a:extLst>
          </p:cNvPr>
          <p:cNvSpPr/>
          <p:nvPr/>
        </p:nvSpPr>
        <p:spPr>
          <a:xfrm>
            <a:off x="766917" y="429677"/>
            <a:ext cx="3057831" cy="921212"/>
          </a:xfrm>
          <a:prstGeom prst="rect">
            <a:avLst/>
          </a:prstGeom>
          <a:solidFill>
            <a:schemeClr val="bg1">
              <a:alpha val="2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4400" dirty="0">
                <a:solidFill>
                  <a:schemeClr val="bg1"/>
                </a:solidFill>
                <a:latin typeface="Bahnschrift SemiLight SemiConde" panose="020B0502040204020203" pitchFamily="34" charset="0"/>
                <a:ea typeface="Microsoft Sans Serif" panose="020B0604020202020204" pitchFamily="34" charset="0"/>
                <a:cs typeface="Microsoft Sans Serif" panose="020B0604020202020204" pitchFamily="34" charset="0"/>
              </a:rPr>
              <a:t>Backend</a:t>
            </a:r>
          </a:p>
        </p:txBody>
      </p:sp>
    </p:spTree>
    <p:extLst>
      <p:ext uri="{BB962C8B-B14F-4D97-AF65-F5344CB8AC3E}">
        <p14:creationId xmlns:p14="http://schemas.microsoft.com/office/powerpoint/2010/main" val="15579836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159C79BB-0547-488E-AFBC-751B0ED7B3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55690" y="0"/>
            <a:ext cx="7836311" cy="6858000"/>
          </a:xfrm>
          <a:prstGeom prst="rect">
            <a:avLst/>
          </a:prstGeom>
        </p:spPr>
      </p:pic>
      <p:pic>
        <p:nvPicPr>
          <p:cNvPr id="15" name="Picture 14">
            <a:extLst>
              <a:ext uri="{FF2B5EF4-FFF2-40B4-BE49-F238E27FC236}">
                <a16:creationId xmlns:a16="http://schemas.microsoft.com/office/drawing/2014/main" id="{51F47A20-A2BA-4290-8F7F-E4ABD9BEF0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6916" y="0"/>
            <a:ext cx="5122606" cy="6858000"/>
          </a:xfrm>
          <a:prstGeom prst="rect">
            <a:avLst/>
          </a:prstGeom>
        </p:spPr>
      </p:pic>
      <p:sp>
        <p:nvSpPr>
          <p:cNvPr id="16" name="Rectangle 15">
            <a:extLst>
              <a:ext uri="{FF2B5EF4-FFF2-40B4-BE49-F238E27FC236}">
                <a16:creationId xmlns:a16="http://schemas.microsoft.com/office/drawing/2014/main" id="{240B1365-BCC0-461C-8DF9-74568BB39146}"/>
              </a:ext>
            </a:extLst>
          </p:cNvPr>
          <p:cNvSpPr/>
          <p:nvPr/>
        </p:nvSpPr>
        <p:spPr>
          <a:xfrm>
            <a:off x="4355688" y="0"/>
            <a:ext cx="7836311" cy="6858000"/>
          </a:xfrm>
          <a:prstGeom prst="rect">
            <a:avLst/>
          </a:prstGeom>
          <a:solidFill>
            <a:schemeClr val="bg1">
              <a:alpha val="4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8EAA92C5-E995-49BD-AE0F-C650406494C6}"/>
              </a:ext>
            </a:extLst>
          </p:cNvPr>
          <p:cNvSpPr txBox="1"/>
          <p:nvPr/>
        </p:nvSpPr>
        <p:spPr>
          <a:xfrm>
            <a:off x="4837471" y="226140"/>
            <a:ext cx="6636774" cy="1661993"/>
          </a:xfrm>
          <a:prstGeom prst="rect">
            <a:avLst/>
          </a:prstGeom>
          <a:noFill/>
        </p:spPr>
        <p:txBody>
          <a:bodyPr wrap="square" rtlCol="0">
            <a:spAutoFit/>
          </a:bodyPr>
          <a:lstStyle/>
          <a:p>
            <a:r>
              <a:rPr lang="en-US" sz="2800" dirty="0">
                <a:latin typeface="Bahnschrift SemiBold" panose="020B0502040204020203" pitchFamily="34" charset="0"/>
              </a:rPr>
              <a:t>After taking prediction in consideration, redirection from homepage to result page is monitored.</a:t>
            </a:r>
          </a:p>
          <a:p>
            <a:endParaRPr lang="en-US" dirty="0"/>
          </a:p>
        </p:txBody>
      </p:sp>
      <p:pic>
        <p:nvPicPr>
          <p:cNvPr id="18" name="Picture 17">
            <a:extLst>
              <a:ext uri="{FF2B5EF4-FFF2-40B4-BE49-F238E27FC236}">
                <a16:creationId xmlns:a16="http://schemas.microsoft.com/office/drawing/2014/main" id="{FE709603-E422-451B-80BF-54A20C36CCE3}"/>
              </a:ext>
            </a:extLst>
          </p:cNvPr>
          <p:cNvPicPr>
            <a:picLocks noChangeAspect="1"/>
          </p:cNvPicPr>
          <p:nvPr/>
        </p:nvPicPr>
        <p:blipFill>
          <a:blip r:embed="rId4"/>
          <a:stretch>
            <a:fillRect/>
          </a:stretch>
        </p:blipFill>
        <p:spPr>
          <a:xfrm>
            <a:off x="4504405" y="1734600"/>
            <a:ext cx="7538879" cy="1873838"/>
          </a:xfrm>
          <a:prstGeom prst="rect">
            <a:avLst/>
          </a:prstGeom>
        </p:spPr>
      </p:pic>
      <p:sp>
        <p:nvSpPr>
          <p:cNvPr id="19" name="TextBox 18">
            <a:extLst>
              <a:ext uri="{FF2B5EF4-FFF2-40B4-BE49-F238E27FC236}">
                <a16:creationId xmlns:a16="http://schemas.microsoft.com/office/drawing/2014/main" id="{378ACE41-1D7B-4886-8504-028A3F2C858F}"/>
              </a:ext>
            </a:extLst>
          </p:cNvPr>
          <p:cNvSpPr txBox="1"/>
          <p:nvPr/>
        </p:nvSpPr>
        <p:spPr>
          <a:xfrm>
            <a:off x="4708419" y="3885792"/>
            <a:ext cx="7334865" cy="1231106"/>
          </a:xfrm>
          <a:prstGeom prst="rect">
            <a:avLst/>
          </a:prstGeom>
          <a:noFill/>
        </p:spPr>
        <p:txBody>
          <a:bodyPr wrap="square" rtlCol="0">
            <a:spAutoFit/>
          </a:bodyPr>
          <a:lstStyle/>
          <a:p>
            <a:r>
              <a:rPr lang="en-US" sz="2800" dirty="0">
                <a:latin typeface="Bahnschrift SemiBold" panose="020B0502040204020203" pitchFamily="34" charset="0"/>
              </a:rPr>
              <a:t>The images that has been given by users has been saved as a database</a:t>
            </a:r>
            <a:r>
              <a:rPr lang="en-US" dirty="0">
                <a:latin typeface="Bahnschrift SemiBold" panose="020B0502040204020203" pitchFamily="34" charset="0"/>
              </a:rPr>
              <a:t>.</a:t>
            </a:r>
          </a:p>
          <a:p>
            <a:endParaRPr lang="en-US" dirty="0"/>
          </a:p>
        </p:txBody>
      </p:sp>
      <p:pic>
        <p:nvPicPr>
          <p:cNvPr id="20" name="Picture 19">
            <a:extLst>
              <a:ext uri="{FF2B5EF4-FFF2-40B4-BE49-F238E27FC236}">
                <a16:creationId xmlns:a16="http://schemas.microsoft.com/office/drawing/2014/main" id="{DB1B468C-E799-47F7-ADD0-CCAD2BFAC6DF}"/>
              </a:ext>
            </a:extLst>
          </p:cNvPr>
          <p:cNvPicPr>
            <a:picLocks noChangeAspect="1"/>
          </p:cNvPicPr>
          <p:nvPr/>
        </p:nvPicPr>
        <p:blipFill>
          <a:blip r:embed="rId5"/>
          <a:stretch>
            <a:fillRect/>
          </a:stretch>
        </p:blipFill>
        <p:spPr>
          <a:xfrm>
            <a:off x="5043948" y="5116898"/>
            <a:ext cx="5401113" cy="1408318"/>
          </a:xfrm>
          <a:prstGeom prst="rect">
            <a:avLst/>
          </a:prstGeom>
        </p:spPr>
      </p:pic>
      <p:sp>
        <p:nvSpPr>
          <p:cNvPr id="21" name="Rectangle 20">
            <a:extLst>
              <a:ext uri="{FF2B5EF4-FFF2-40B4-BE49-F238E27FC236}">
                <a16:creationId xmlns:a16="http://schemas.microsoft.com/office/drawing/2014/main" id="{76DF6862-449F-4BF6-967A-49B5D67A9A05}"/>
              </a:ext>
            </a:extLst>
          </p:cNvPr>
          <p:cNvSpPr/>
          <p:nvPr/>
        </p:nvSpPr>
        <p:spPr>
          <a:xfrm>
            <a:off x="1" y="0"/>
            <a:ext cx="4355686" cy="6858000"/>
          </a:xfrm>
          <a:prstGeom prst="rect">
            <a:avLst/>
          </a:prstGeom>
          <a:solidFill>
            <a:schemeClr val="tx1">
              <a:alpha val="4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3" name="Picture 22">
            <a:extLst>
              <a:ext uri="{FF2B5EF4-FFF2-40B4-BE49-F238E27FC236}">
                <a16:creationId xmlns:a16="http://schemas.microsoft.com/office/drawing/2014/main" id="{CD8E9A0C-A243-41AA-A2AA-3E784622C86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0270" y="1888133"/>
            <a:ext cx="2949678" cy="2949678"/>
          </a:xfrm>
          <a:prstGeom prst="rect">
            <a:avLst/>
          </a:prstGeom>
        </p:spPr>
      </p:pic>
    </p:spTree>
    <p:extLst>
      <p:ext uri="{BB962C8B-B14F-4D97-AF65-F5344CB8AC3E}">
        <p14:creationId xmlns:p14="http://schemas.microsoft.com/office/powerpoint/2010/main" val="7415589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Do's and Don'ts of Performance Analysis - E-Learning Heroes">
            <a:extLst>
              <a:ext uri="{FF2B5EF4-FFF2-40B4-BE49-F238E27FC236}">
                <a16:creationId xmlns:a16="http://schemas.microsoft.com/office/drawing/2014/main" id="{83D36FBE-4573-4AB0-B0A7-B93B12E390B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6165E5BF-F18B-4E27-ADA8-F7F1B699642B}"/>
              </a:ext>
            </a:extLst>
          </p:cNvPr>
          <p:cNvSpPr/>
          <p:nvPr/>
        </p:nvSpPr>
        <p:spPr>
          <a:xfrm>
            <a:off x="0" y="0"/>
            <a:ext cx="12192000" cy="6858000"/>
          </a:xfrm>
          <a:prstGeom prst="rect">
            <a:avLst/>
          </a:prstGeom>
          <a:solidFill>
            <a:schemeClr val="bg1">
              <a:alpha val="6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0F0248FE-499D-4C45-970A-33A9C713F160}"/>
              </a:ext>
            </a:extLst>
          </p:cNvPr>
          <p:cNvSpPr txBox="1"/>
          <p:nvPr/>
        </p:nvSpPr>
        <p:spPr>
          <a:xfrm>
            <a:off x="254117" y="2007511"/>
            <a:ext cx="4685189" cy="3847207"/>
          </a:xfrm>
          <a:prstGeom prst="rect">
            <a:avLst/>
          </a:prstGeom>
          <a:noFill/>
        </p:spPr>
        <p:txBody>
          <a:bodyPr wrap="square" rtlCol="0">
            <a:spAutoFit/>
          </a:bodyPr>
          <a:lstStyle/>
          <a:p>
            <a:pPr marL="457200" indent="-457200">
              <a:buFont typeface="Arial" panose="020B0604020202020204" pitchFamily="34" charset="0"/>
              <a:buChar char="•"/>
            </a:pPr>
            <a:r>
              <a:rPr lang="en-US" sz="2800" dirty="0">
                <a:latin typeface="Roboto Condensed" panose="02000000000000000000" pitchFamily="2" charset="0"/>
                <a:ea typeface="Roboto Condensed" panose="02000000000000000000" pitchFamily="2" charset="0"/>
              </a:rPr>
              <a:t> </a:t>
            </a:r>
            <a:r>
              <a:rPr lang="en-US" sz="2400" b="1" dirty="0">
                <a:latin typeface="Bahnschrift Light" panose="020B0502040204020203" pitchFamily="34" charset="0"/>
                <a:ea typeface="Roboto Condensed" panose="02000000000000000000" pitchFamily="2" charset="0"/>
              </a:rPr>
              <a:t>Highest accuracy: 98%</a:t>
            </a:r>
          </a:p>
          <a:p>
            <a:pPr marL="457200" indent="-457200">
              <a:buFont typeface="Arial" panose="020B0604020202020204" pitchFamily="34" charset="0"/>
              <a:buChar char="•"/>
            </a:pPr>
            <a:r>
              <a:rPr lang="en-US" sz="2400" b="1" dirty="0">
                <a:latin typeface="Bahnschrift Light" panose="020B0502040204020203" pitchFamily="34" charset="0"/>
                <a:ea typeface="Roboto Condensed" panose="02000000000000000000" pitchFamily="2" charset="0"/>
              </a:rPr>
              <a:t>Recall : 96%</a:t>
            </a:r>
          </a:p>
          <a:p>
            <a:pPr marL="514350" indent="-514350">
              <a:buFont typeface="Arial" panose="020B0604020202020204" pitchFamily="34" charset="0"/>
              <a:buChar char="•"/>
            </a:pPr>
            <a:r>
              <a:rPr lang="en-US" sz="2400" b="1" dirty="0">
                <a:latin typeface="Bahnschrift Light" panose="020B0502040204020203" pitchFamily="34" charset="0"/>
                <a:ea typeface="Roboto Condensed" panose="02000000000000000000" pitchFamily="2" charset="0"/>
              </a:rPr>
              <a:t>AUC(Area under ROC curve): 95.52%</a:t>
            </a:r>
          </a:p>
          <a:p>
            <a:pPr marL="514350" indent="-514350">
              <a:buFont typeface="Arial" panose="020B0604020202020204" pitchFamily="34" charset="0"/>
              <a:buChar char="•"/>
            </a:pPr>
            <a:r>
              <a:rPr lang="en-US" sz="2400" b="1" dirty="0">
                <a:latin typeface="Bahnschrift Light" panose="020B0502040204020203" pitchFamily="34" charset="0"/>
                <a:ea typeface="Roboto Condensed" panose="02000000000000000000" pitchFamily="2" charset="0"/>
              </a:rPr>
              <a:t>F-measure: 98%</a:t>
            </a:r>
          </a:p>
          <a:p>
            <a:pPr marL="514350" indent="-514350">
              <a:buFont typeface="Arial" panose="020B0604020202020204" pitchFamily="34" charset="0"/>
              <a:buChar char="•"/>
            </a:pPr>
            <a:r>
              <a:rPr lang="en-US" sz="2400" b="1" dirty="0">
                <a:latin typeface="Bahnschrift Light" panose="020B0502040204020203" pitchFamily="34" charset="0"/>
                <a:ea typeface="Roboto Condensed" panose="02000000000000000000" pitchFamily="2" charset="0"/>
              </a:rPr>
              <a:t>Sensitivity: 94.03%</a:t>
            </a:r>
          </a:p>
          <a:p>
            <a:pPr marL="514350" indent="-514350">
              <a:buFont typeface="Arial" panose="020B0604020202020204" pitchFamily="34" charset="0"/>
              <a:buChar char="•"/>
            </a:pPr>
            <a:r>
              <a:rPr lang="en-US" sz="2400" b="1" dirty="0">
                <a:latin typeface="Bahnschrift Light" panose="020B0502040204020203" pitchFamily="34" charset="0"/>
                <a:ea typeface="Roboto Condensed" panose="02000000000000000000" pitchFamily="2" charset="0"/>
              </a:rPr>
              <a:t>Specificity: 100%</a:t>
            </a:r>
          </a:p>
          <a:p>
            <a:pPr marL="514350" indent="-514350">
              <a:buFont typeface="Arial" panose="020B0604020202020204" pitchFamily="34" charset="0"/>
              <a:buChar char="•"/>
            </a:pPr>
            <a:r>
              <a:rPr lang="en-US" sz="2400" b="1" dirty="0">
                <a:latin typeface="Bahnschrift Light" panose="020B0502040204020203" pitchFamily="34" charset="0"/>
                <a:ea typeface="Roboto Condensed" panose="02000000000000000000" pitchFamily="2" charset="0"/>
              </a:rPr>
              <a:t>Precision: 100%</a:t>
            </a:r>
          </a:p>
          <a:p>
            <a:pPr marL="514350" indent="-514350">
              <a:buFont typeface="Arial" panose="020B0604020202020204" pitchFamily="34" charset="0"/>
              <a:buChar char="•"/>
            </a:pPr>
            <a:r>
              <a:rPr lang="en-US" sz="2400" b="1" dirty="0">
                <a:latin typeface="Bahnschrift Light" panose="020B0502040204020203" pitchFamily="34" charset="0"/>
                <a:ea typeface="Roboto Condensed" panose="02000000000000000000" pitchFamily="2" charset="0"/>
              </a:rPr>
              <a:t>Lowest Fallout: 4.48%</a:t>
            </a:r>
          </a:p>
          <a:p>
            <a:pPr marL="514350" indent="-514350">
              <a:buFont typeface="Arial" panose="020B0604020202020204" pitchFamily="34" charset="0"/>
              <a:buChar char="•"/>
            </a:pPr>
            <a:r>
              <a:rPr lang="en-US" sz="2400" b="1" dirty="0">
                <a:latin typeface="Bahnschrift Light" panose="020B0502040204020203" pitchFamily="34" charset="0"/>
                <a:ea typeface="Roboto Condensed" panose="02000000000000000000" pitchFamily="2" charset="0"/>
              </a:rPr>
              <a:t>Miss rate: 2.98%</a:t>
            </a:r>
            <a:endParaRPr lang="en-US" sz="2400" b="1" dirty="0">
              <a:latin typeface="Bahnschrift Light" panose="020B0502040204020203" pitchFamily="34" charset="0"/>
            </a:endParaRPr>
          </a:p>
        </p:txBody>
      </p:sp>
      <p:grpSp>
        <p:nvGrpSpPr>
          <p:cNvPr id="10" name="Group 9">
            <a:extLst>
              <a:ext uri="{FF2B5EF4-FFF2-40B4-BE49-F238E27FC236}">
                <a16:creationId xmlns:a16="http://schemas.microsoft.com/office/drawing/2014/main" id="{52F283F4-3951-4BE3-94FB-E0F87D7979D7}"/>
              </a:ext>
            </a:extLst>
          </p:cNvPr>
          <p:cNvGrpSpPr/>
          <p:nvPr/>
        </p:nvGrpSpPr>
        <p:grpSpPr>
          <a:xfrm>
            <a:off x="5010143" y="1235540"/>
            <a:ext cx="6991350" cy="2695575"/>
            <a:chOff x="4513605" y="3907886"/>
            <a:chExt cx="6991350" cy="2695575"/>
          </a:xfrm>
        </p:grpSpPr>
        <p:pic>
          <p:nvPicPr>
            <p:cNvPr id="3" name="Picture 2">
              <a:extLst>
                <a:ext uri="{FF2B5EF4-FFF2-40B4-BE49-F238E27FC236}">
                  <a16:creationId xmlns:a16="http://schemas.microsoft.com/office/drawing/2014/main" id="{7DC4327D-C8D9-4189-B696-726AAC71D30F}"/>
                </a:ext>
              </a:extLst>
            </p:cNvPr>
            <p:cNvPicPr>
              <a:picLocks noChangeAspect="1"/>
            </p:cNvPicPr>
            <p:nvPr/>
          </p:nvPicPr>
          <p:blipFill>
            <a:blip r:embed="rId3"/>
            <a:stretch>
              <a:fillRect/>
            </a:stretch>
          </p:blipFill>
          <p:spPr>
            <a:xfrm>
              <a:off x="4513605" y="4984211"/>
              <a:ext cx="6991350" cy="1619250"/>
            </a:xfrm>
            <a:prstGeom prst="rect">
              <a:avLst/>
            </a:prstGeom>
          </p:spPr>
        </p:pic>
        <p:pic>
          <p:nvPicPr>
            <p:cNvPr id="8" name="Picture 7">
              <a:extLst>
                <a:ext uri="{FF2B5EF4-FFF2-40B4-BE49-F238E27FC236}">
                  <a16:creationId xmlns:a16="http://schemas.microsoft.com/office/drawing/2014/main" id="{33321628-4651-4D96-BDC4-421EB63990A1}"/>
                </a:ext>
              </a:extLst>
            </p:cNvPr>
            <p:cNvPicPr>
              <a:picLocks noChangeAspect="1"/>
            </p:cNvPicPr>
            <p:nvPr/>
          </p:nvPicPr>
          <p:blipFill>
            <a:blip r:embed="rId4"/>
            <a:stretch>
              <a:fillRect/>
            </a:stretch>
          </p:blipFill>
          <p:spPr>
            <a:xfrm>
              <a:off x="4513605" y="3907886"/>
              <a:ext cx="6991350" cy="1076325"/>
            </a:xfrm>
            <a:prstGeom prst="rect">
              <a:avLst/>
            </a:prstGeom>
          </p:spPr>
        </p:pic>
      </p:grpSp>
      <p:pic>
        <p:nvPicPr>
          <p:cNvPr id="12" name="Picture 11">
            <a:extLst>
              <a:ext uri="{FF2B5EF4-FFF2-40B4-BE49-F238E27FC236}">
                <a16:creationId xmlns:a16="http://schemas.microsoft.com/office/drawing/2014/main" id="{F72170A6-BA8B-422F-ABD1-6D807B94C87C}"/>
              </a:ext>
            </a:extLst>
          </p:cNvPr>
          <p:cNvPicPr>
            <a:picLocks noChangeAspect="1"/>
          </p:cNvPicPr>
          <p:nvPr/>
        </p:nvPicPr>
        <p:blipFill>
          <a:blip r:embed="rId5"/>
          <a:stretch>
            <a:fillRect/>
          </a:stretch>
        </p:blipFill>
        <p:spPr>
          <a:xfrm>
            <a:off x="5676348" y="3985357"/>
            <a:ext cx="5715000" cy="2209800"/>
          </a:xfrm>
          <a:prstGeom prst="rect">
            <a:avLst/>
          </a:prstGeom>
        </p:spPr>
      </p:pic>
      <p:sp>
        <p:nvSpPr>
          <p:cNvPr id="15" name="TextBox 14">
            <a:extLst>
              <a:ext uri="{FF2B5EF4-FFF2-40B4-BE49-F238E27FC236}">
                <a16:creationId xmlns:a16="http://schemas.microsoft.com/office/drawing/2014/main" id="{8537E2F1-9FAA-41B1-890D-28147BF5F1DF}"/>
              </a:ext>
            </a:extLst>
          </p:cNvPr>
          <p:cNvSpPr txBox="1"/>
          <p:nvPr/>
        </p:nvSpPr>
        <p:spPr>
          <a:xfrm>
            <a:off x="6004266" y="6249399"/>
            <a:ext cx="6187734" cy="646331"/>
          </a:xfrm>
          <a:prstGeom prst="rect">
            <a:avLst/>
          </a:prstGeom>
          <a:noFill/>
        </p:spPr>
        <p:txBody>
          <a:bodyPr wrap="square">
            <a:spAutoFit/>
          </a:bodyPr>
          <a:lstStyle/>
          <a:p>
            <a:r>
              <a:rPr lang="en-US" dirty="0"/>
              <a:t>The confusion matrix and ROC plots obtained using pre-trained models for fold-3 results</a:t>
            </a:r>
            <a:endParaRPr lang="en-IN" dirty="0"/>
          </a:p>
        </p:txBody>
      </p:sp>
      <p:sp>
        <p:nvSpPr>
          <p:cNvPr id="13" name="Rectangle 12">
            <a:extLst>
              <a:ext uri="{FF2B5EF4-FFF2-40B4-BE49-F238E27FC236}">
                <a16:creationId xmlns:a16="http://schemas.microsoft.com/office/drawing/2014/main" id="{E0D75D03-0938-4B4E-8C18-5A98A62DDE6F}"/>
              </a:ext>
            </a:extLst>
          </p:cNvPr>
          <p:cNvSpPr/>
          <p:nvPr/>
        </p:nvSpPr>
        <p:spPr>
          <a:xfrm>
            <a:off x="0" y="188438"/>
            <a:ext cx="688259" cy="947766"/>
          </a:xfrm>
          <a:prstGeom prst="rect">
            <a:avLst/>
          </a:prstGeom>
          <a:solidFill>
            <a:schemeClr val="bg1">
              <a:alpha val="2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a:extLst>
              <a:ext uri="{FF2B5EF4-FFF2-40B4-BE49-F238E27FC236}">
                <a16:creationId xmlns:a16="http://schemas.microsoft.com/office/drawing/2014/main" id="{94599A0C-B786-4B72-8D9D-3F68A80FC619}"/>
              </a:ext>
            </a:extLst>
          </p:cNvPr>
          <p:cNvSpPr/>
          <p:nvPr/>
        </p:nvSpPr>
        <p:spPr>
          <a:xfrm>
            <a:off x="766917" y="214992"/>
            <a:ext cx="5904227" cy="921212"/>
          </a:xfrm>
          <a:prstGeom prst="rect">
            <a:avLst/>
          </a:prstGeom>
          <a:solidFill>
            <a:schemeClr val="bg1">
              <a:alpha val="2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4400" dirty="0">
                <a:solidFill>
                  <a:schemeClr val="accent1">
                    <a:lumMod val="75000"/>
                  </a:schemeClr>
                </a:solidFill>
                <a:latin typeface="Bahnschrift SemiLight SemiConde" panose="020B0502040204020203" pitchFamily="34" charset="0"/>
                <a:ea typeface="Microsoft Sans Serif" panose="020B0604020202020204" pitchFamily="34" charset="0"/>
                <a:cs typeface="Microsoft Sans Serif" panose="020B0604020202020204" pitchFamily="34" charset="0"/>
              </a:rPr>
              <a:t>Performance Analysis:</a:t>
            </a:r>
          </a:p>
        </p:txBody>
      </p:sp>
    </p:spTree>
    <p:extLst>
      <p:ext uri="{BB962C8B-B14F-4D97-AF65-F5344CB8AC3E}">
        <p14:creationId xmlns:p14="http://schemas.microsoft.com/office/powerpoint/2010/main" val="32338294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66FFCC"/>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7EB541A2-7B7E-4570-8093-4B5449B263D7}"/>
              </a:ext>
            </a:extLst>
          </p:cNvPr>
          <p:cNvCxnSpPr>
            <a:cxnSpLocks/>
          </p:cNvCxnSpPr>
          <p:nvPr/>
        </p:nvCxnSpPr>
        <p:spPr>
          <a:xfrm>
            <a:off x="1081548" y="1239036"/>
            <a:ext cx="0" cy="5486229"/>
          </a:xfrm>
          <a:prstGeom prst="line">
            <a:avLst/>
          </a:prstGeom>
          <a:ln w="1143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22097506-28C6-4D56-9810-C58516F4A86D}"/>
              </a:ext>
            </a:extLst>
          </p:cNvPr>
          <p:cNvSpPr/>
          <p:nvPr/>
        </p:nvSpPr>
        <p:spPr>
          <a:xfrm>
            <a:off x="1774722" y="1917633"/>
            <a:ext cx="9537285" cy="1384995"/>
          </a:xfrm>
          <a:prstGeom prst="rect">
            <a:avLst/>
          </a:prstGeom>
          <a:solidFill>
            <a:schemeClr val="bg1">
              <a:alpha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solidFill>
                  <a:schemeClr val="tx1"/>
                </a:solidFill>
                <a:latin typeface="Bahnschrift Light" panose="020B0502040204020203" pitchFamily="34" charset="0"/>
                <a:ea typeface="Roboto Condensed" panose="02000000000000000000" pitchFamily="2" charset="0"/>
              </a:rPr>
              <a:t>Our system gives result faster than the physical test, so the person will get alert earlier and will start taking precaution and hence help preventing the infection further</a:t>
            </a:r>
            <a:r>
              <a:rPr lang="en-US" sz="1800" b="1" dirty="0">
                <a:solidFill>
                  <a:schemeClr val="tx1"/>
                </a:solidFill>
                <a:latin typeface="Bahnschrift Light" panose="020B0502040204020203" pitchFamily="34" charset="0"/>
                <a:ea typeface="Roboto Condensed" panose="02000000000000000000" pitchFamily="2" charset="0"/>
              </a:rPr>
              <a:t>.</a:t>
            </a:r>
          </a:p>
        </p:txBody>
      </p:sp>
      <p:sp>
        <p:nvSpPr>
          <p:cNvPr id="12" name="Rectangle 11">
            <a:extLst>
              <a:ext uri="{FF2B5EF4-FFF2-40B4-BE49-F238E27FC236}">
                <a16:creationId xmlns:a16="http://schemas.microsoft.com/office/drawing/2014/main" id="{0F2132A9-4DAD-478C-A83F-01437AA5163B}"/>
              </a:ext>
            </a:extLst>
          </p:cNvPr>
          <p:cNvSpPr/>
          <p:nvPr/>
        </p:nvSpPr>
        <p:spPr>
          <a:xfrm>
            <a:off x="1730476" y="3555373"/>
            <a:ext cx="9537285" cy="1384995"/>
          </a:xfrm>
          <a:prstGeom prst="rect">
            <a:avLst/>
          </a:prstGeom>
          <a:solidFill>
            <a:schemeClr val="bg1">
              <a:alpha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solidFill>
                  <a:schemeClr val="tx1"/>
                </a:solidFill>
                <a:latin typeface="Bahnschrift Light" panose="020B0502040204020203" pitchFamily="34" charset="0"/>
                <a:ea typeface="Roboto Condensed" panose="02000000000000000000" pitchFamily="2" charset="0"/>
              </a:rPr>
              <a:t>If people check first using our resource and then decide to go for physical test if the result is positive, then the load on the test centers will reduce considerably.</a:t>
            </a:r>
          </a:p>
        </p:txBody>
      </p:sp>
      <p:sp>
        <p:nvSpPr>
          <p:cNvPr id="13" name="Rectangle 12">
            <a:extLst>
              <a:ext uri="{FF2B5EF4-FFF2-40B4-BE49-F238E27FC236}">
                <a16:creationId xmlns:a16="http://schemas.microsoft.com/office/drawing/2014/main" id="{9E78D539-7465-4B36-BCAF-9EE2D270E1D9}"/>
              </a:ext>
            </a:extLst>
          </p:cNvPr>
          <p:cNvSpPr/>
          <p:nvPr/>
        </p:nvSpPr>
        <p:spPr>
          <a:xfrm>
            <a:off x="1730477" y="5132436"/>
            <a:ext cx="9537285" cy="1384995"/>
          </a:xfrm>
          <a:prstGeom prst="rect">
            <a:avLst/>
          </a:prstGeom>
          <a:solidFill>
            <a:schemeClr val="bg1">
              <a:alpha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solidFill>
                  <a:schemeClr val="tx1"/>
                </a:solidFill>
                <a:latin typeface="Bahnschrift Light" panose="020B0502040204020203" pitchFamily="34" charset="0"/>
                <a:ea typeface="Roboto Condensed" panose="02000000000000000000" pitchFamily="2" charset="0"/>
              </a:rPr>
              <a:t>This will save money of many unnecessary tests and will help test centers to generate reports faster as load will get reduced.</a:t>
            </a:r>
          </a:p>
        </p:txBody>
      </p:sp>
      <p:cxnSp>
        <p:nvCxnSpPr>
          <p:cNvPr id="16" name="Straight Connector 15">
            <a:extLst>
              <a:ext uri="{FF2B5EF4-FFF2-40B4-BE49-F238E27FC236}">
                <a16:creationId xmlns:a16="http://schemas.microsoft.com/office/drawing/2014/main" id="{2C5AF18F-28C0-4A3F-9262-06C09EB5671C}"/>
              </a:ext>
            </a:extLst>
          </p:cNvPr>
          <p:cNvCxnSpPr>
            <a:cxnSpLocks/>
          </p:cNvCxnSpPr>
          <p:nvPr/>
        </p:nvCxnSpPr>
        <p:spPr>
          <a:xfrm>
            <a:off x="1125794" y="2494913"/>
            <a:ext cx="604683" cy="0"/>
          </a:xfrm>
          <a:prstGeom prst="line">
            <a:avLst/>
          </a:prstGeom>
          <a:ln w="666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BD38AD8A-D876-4842-B225-744C71DA03FB}"/>
              </a:ext>
            </a:extLst>
          </p:cNvPr>
          <p:cNvCxnSpPr>
            <a:cxnSpLocks/>
          </p:cNvCxnSpPr>
          <p:nvPr/>
        </p:nvCxnSpPr>
        <p:spPr>
          <a:xfrm>
            <a:off x="1125794" y="4121497"/>
            <a:ext cx="604683" cy="0"/>
          </a:xfrm>
          <a:prstGeom prst="line">
            <a:avLst/>
          </a:prstGeom>
          <a:ln w="666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3759FC3C-739B-4B8A-A70C-90C5DBBDFE1E}"/>
              </a:ext>
            </a:extLst>
          </p:cNvPr>
          <p:cNvCxnSpPr>
            <a:cxnSpLocks/>
          </p:cNvCxnSpPr>
          <p:nvPr/>
        </p:nvCxnSpPr>
        <p:spPr>
          <a:xfrm>
            <a:off x="1125794" y="5974223"/>
            <a:ext cx="604683" cy="0"/>
          </a:xfrm>
          <a:prstGeom prst="line">
            <a:avLst/>
          </a:prstGeom>
          <a:ln w="666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2" name="Oval 1">
            <a:extLst>
              <a:ext uri="{FF2B5EF4-FFF2-40B4-BE49-F238E27FC236}">
                <a16:creationId xmlns:a16="http://schemas.microsoft.com/office/drawing/2014/main" id="{5B65FAC2-73F4-4D4C-BD4A-8DE5F48DBCD0}"/>
              </a:ext>
            </a:extLst>
          </p:cNvPr>
          <p:cNvSpPr/>
          <p:nvPr/>
        </p:nvSpPr>
        <p:spPr>
          <a:xfrm>
            <a:off x="-127820" y="-1418429"/>
            <a:ext cx="4424501" cy="325296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CFD3ED22-9BD6-4136-AC2D-3BC2B7F25B53}"/>
              </a:ext>
            </a:extLst>
          </p:cNvPr>
          <p:cNvSpPr txBox="1"/>
          <p:nvPr/>
        </p:nvSpPr>
        <p:spPr>
          <a:xfrm>
            <a:off x="0" y="0"/>
            <a:ext cx="3985669" cy="923330"/>
          </a:xfrm>
          <a:prstGeom prst="rect">
            <a:avLst/>
          </a:prstGeom>
          <a:noFill/>
        </p:spPr>
        <p:txBody>
          <a:bodyPr wrap="square" rtlCol="0">
            <a:spAutoFit/>
          </a:bodyPr>
          <a:lstStyle/>
          <a:p>
            <a:r>
              <a:rPr lang="en-US" sz="5400" dirty="0">
                <a:solidFill>
                  <a:schemeClr val="bg1"/>
                </a:solidFill>
                <a:latin typeface="Bahnschrift SemiLight SemiConde" panose="020B0502040204020203" pitchFamily="34" charset="0"/>
              </a:rPr>
              <a:t>Advantages:</a:t>
            </a:r>
          </a:p>
        </p:txBody>
      </p:sp>
    </p:spTree>
    <p:extLst>
      <p:ext uri="{BB962C8B-B14F-4D97-AF65-F5344CB8AC3E}">
        <p14:creationId xmlns:p14="http://schemas.microsoft.com/office/powerpoint/2010/main" val="2254892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061FFCC-4933-4C99-9835-F69AAAF83B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280" y="0"/>
            <a:ext cx="10366744" cy="6858000"/>
          </a:xfrm>
          <a:prstGeom prst="rect">
            <a:avLst/>
          </a:prstGeom>
        </p:spPr>
      </p:pic>
      <p:sp>
        <p:nvSpPr>
          <p:cNvPr id="7" name="Rectangle 6">
            <a:extLst>
              <a:ext uri="{FF2B5EF4-FFF2-40B4-BE49-F238E27FC236}">
                <a16:creationId xmlns:a16="http://schemas.microsoft.com/office/drawing/2014/main" id="{1B30C4BF-C9D0-4F5E-AEEB-ADCCC93280ED}"/>
              </a:ext>
            </a:extLst>
          </p:cNvPr>
          <p:cNvSpPr/>
          <p:nvPr/>
        </p:nvSpPr>
        <p:spPr>
          <a:xfrm>
            <a:off x="1828800" y="0"/>
            <a:ext cx="10363200" cy="6858000"/>
          </a:xfrm>
          <a:prstGeom prst="rect">
            <a:avLst/>
          </a:prstGeom>
          <a:solidFill>
            <a:srgbClr val="FF6F6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lowchart: Terminator 8">
            <a:extLst>
              <a:ext uri="{FF2B5EF4-FFF2-40B4-BE49-F238E27FC236}">
                <a16:creationId xmlns:a16="http://schemas.microsoft.com/office/drawing/2014/main" id="{067A4C0B-933F-459B-8ACE-B4B6E50DF29B}"/>
              </a:ext>
            </a:extLst>
          </p:cNvPr>
          <p:cNvSpPr/>
          <p:nvPr/>
        </p:nvSpPr>
        <p:spPr>
          <a:xfrm>
            <a:off x="5974080" y="389977"/>
            <a:ext cx="1452880" cy="340822"/>
          </a:xfrm>
          <a:prstGeom prst="flowChartTerminator">
            <a:avLst/>
          </a:prstGeom>
          <a:solidFill>
            <a:srgbClr val="5851D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latin typeface="Itim" panose="00000500000000000000" pitchFamily="2" charset="-34"/>
                <a:cs typeface="Itim" panose="00000500000000000000" pitchFamily="2" charset="-34"/>
              </a:rPr>
              <a:t>Week 1</a:t>
            </a:r>
          </a:p>
        </p:txBody>
      </p:sp>
      <p:sp>
        <p:nvSpPr>
          <p:cNvPr id="10" name="Flowchart: Terminator 9">
            <a:extLst>
              <a:ext uri="{FF2B5EF4-FFF2-40B4-BE49-F238E27FC236}">
                <a16:creationId xmlns:a16="http://schemas.microsoft.com/office/drawing/2014/main" id="{D2DF0900-CE75-46C1-B55F-76386362F727}"/>
              </a:ext>
            </a:extLst>
          </p:cNvPr>
          <p:cNvSpPr/>
          <p:nvPr/>
        </p:nvSpPr>
        <p:spPr>
          <a:xfrm>
            <a:off x="5974080" y="1278104"/>
            <a:ext cx="1452880" cy="340822"/>
          </a:xfrm>
          <a:prstGeom prst="flowChartTerminator">
            <a:avLst/>
          </a:prstGeom>
          <a:solidFill>
            <a:srgbClr val="5851D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latin typeface="Itim" panose="00000500000000000000" pitchFamily="2" charset="-34"/>
                <a:cs typeface="Itim" panose="00000500000000000000" pitchFamily="2" charset="-34"/>
              </a:rPr>
              <a:t>Week 4</a:t>
            </a:r>
          </a:p>
        </p:txBody>
      </p:sp>
      <p:sp>
        <p:nvSpPr>
          <p:cNvPr id="11" name="Flowchart: Terminator 10">
            <a:extLst>
              <a:ext uri="{FF2B5EF4-FFF2-40B4-BE49-F238E27FC236}">
                <a16:creationId xmlns:a16="http://schemas.microsoft.com/office/drawing/2014/main" id="{5F66CE08-CEE9-4F0E-A6B5-ACECAE8DDC33}"/>
              </a:ext>
            </a:extLst>
          </p:cNvPr>
          <p:cNvSpPr/>
          <p:nvPr/>
        </p:nvSpPr>
        <p:spPr>
          <a:xfrm>
            <a:off x="5974080" y="2166231"/>
            <a:ext cx="1452880" cy="340822"/>
          </a:xfrm>
          <a:prstGeom prst="flowChartTerminator">
            <a:avLst/>
          </a:prstGeom>
          <a:solidFill>
            <a:srgbClr val="5851D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latin typeface="Itim" panose="00000500000000000000" pitchFamily="2" charset="-34"/>
                <a:cs typeface="Itim" panose="00000500000000000000" pitchFamily="2" charset="-34"/>
              </a:rPr>
              <a:t>Week 6</a:t>
            </a:r>
          </a:p>
        </p:txBody>
      </p:sp>
      <p:sp>
        <p:nvSpPr>
          <p:cNvPr id="12" name="Flowchart: Terminator 11">
            <a:extLst>
              <a:ext uri="{FF2B5EF4-FFF2-40B4-BE49-F238E27FC236}">
                <a16:creationId xmlns:a16="http://schemas.microsoft.com/office/drawing/2014/main" id="{312A4AB4-7491-49C4-A723-2DE8C9BF9784}"/>
              </a:ext>
            </a:extLst>
          </p:cNvPr>
          <p:cNvSpPr/>
          <p:nvPr/>
        </p:nvSpPr>
        <p:spPr>
          <a:xfrm>
            <a:off x="5974080" y="2996696"/>
            <a:ext cx="1452880" cy="340822"/>
          </a:xfrm>
          <a:prstGeom prst="flowChartTerminator">
            <a:avLst/>
          </a:prstGeom>
          <a:solidFill>
            <a:srgbClr val="5851D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latin typeface="Itim" panose="00000500000000000000" pitchFamily="2" charset="-34"/>
                <a:cs typeface="Itim" panose="00000500000000000000" pitchFamily="2" charset="-34"/>
              </a:rPr>
              <a:t>Week 8</a:t>
            </a:r>
          </a:p>
        </p:txBody>
      </p:sp>
      <p:sp>
        <p:nvSpPr>
          <p:cNvPr id="13" name="Flowchart: Terminator 12">
            <a:extLst>
              <a:ext uri="{FF2B5EF4-FFF2-40B4-BE49-F238E27FC236}">
                <a16:creationId xmlns:a16="http://schemas.microsoft.com/office/drawing/2014/main" id="{77060948-6C51-4ED8-AD95-FC31556F820B}"/>
              </a:ext>
            </a:extLst>
          </p:cNvPr>
          <p:cNvSpPr/>
          <p:nvPr/>
        </p:nvSpPr>
        <p:spPr>
          <a:xfrm>
            <a:off x="5761705" y="3827161"/>
            <a:ext cx="1670335" cy="340822"/>
          </a:xfrm>
          <a:prstGeom prst="flowChartTerminator">
            <a:avLst/>
          </a:prstGeom>
          <a:solidFill>
            <a:srgbClr val="5851D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latin typeface="Itim" panose="00000500000000000000" pitchFamily="2" charset="-34"/>
                <a:cs typeface="Itim" panose="00000500000000000000" pitchFamily="2" charset="-34"/>
              </a:rPr>
              <a:t>Week 10</a:t>
            </a:r>
          </a:p>
        </p:txBody>
      </p:sp>
      <p:sp>
        <p:nvSpPr>
          <p:cNvPr id="14" name="Flowchart: Terminator 13">
            <a:extLst>
              <a:ext uri="{FF2B5EF4-FFF2-40B4-BE49-F238E27FC236}">
                <a16:creationId xmlns:a16="http://schemas.microsoft.com/office/drawing/2014/main" id="{8F9F9312-E07A-49D2-B24B-C3E66DF50A61}"/>
              </a:ext>
            </a:extLst>
          </p:cNvPr>
          <p:cNvSpPr/>
          <p:nvPr/>
        </p:nvSpPr>
        <p:spPr>
          <a:xfrm>
            <a:off x="5756625" y="4587116"/>
            <a:ext cx="1670335" cy="340822"/>
          </a:xfrm>
          <a:prstGeom prst="flowChartTerminator">
            <a:avLst/>
          </a:prstGeom>
          <a:solidFill>
            <a:srgbClr val="5851D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latin typeface="Itim" panose="00000500000000000000" pitchFamily="2" charset="-34"/>
                <a:cs typeface="Itim" panose="00000500000000000000" pitchFamily="2" charset="-34"/>
              </a:rPr>
              <a:t>Week 13</a:t>
            </a:r>
          </a:p>
        </p:txBody>
      </p:sp>
      <p:sp>
        <p:nvSpPr>
          <p:cNvPr id="15" name="Flowchart: Terminator 14">
            <a:extLst>
              <a:ext uri="{FF2B5EF4-FFF2-40B4-BE49-F238E27FC236}">
                <a16:creationId xmlns:a16="http://schemas.microsoft.com/office/drawing/2014/main" id="{848A0FDC-98BA-45CB-B6BF-0CF5033CB23D}"/>
              </a:ext>
            </a:extLst>
          </p:cNvPr>
          <p:cNvSpPr/>
          <p:nvPr/>
        </p:nvSpPr>
        <p:spPr>
          <a:xfrm>
            <a:off x="5756625" y="5417581"/>
            <a:ext cx="1670335" cy="340822"/>
          </a:xfrm>
          <a:prstGeom prst="flowChartTerminator">
            <a:avLst/>
          </a:prstGeom>
          <a:solidFill>
            <a:srgbClr val="5851D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latin typeface="Itim" panose="00000500000000000000" pitchFamily="2" charset="-34"/>
                <a:cs typeface="Itim" panose="00000500000000000000" pitchFamily="2" charset="-34"/>
              </a:rPr>
              <a:t>Week 17</a:t>
            </a:r>
          </a:p>
        </p:txBody>
      </p:sp>
      <p:cxnSp>
        <p:nvCxnSpPr>
          <p:cNvPr id="17" name="Straight Connector 16">
            <a:extLst>
              <a:ext uri="{FF2B5EF4-FFF2-40B4-BE49-F238E27FC236}">
                <a16:creationId xmlns:a16="http://schemas.microsoft.com/office/drawing/2014/main" id="{4A1A1B68-2775-446C-BF2E-2389B3C2121D}"/>
              </a:ext>
            </a:extLst>
          </p:cNvPr>
          <p:cNvCxnSpPr>
            <a:cxnSpLocks/>
          </p:cNvCxnSpPr>
          <p:nvPr/>
        </p:nvCxnSpPr>
        <p:spPr>
          <a:xfrm>
            <a:off x="6734770" y="730799"/>
            <a:ext cx="0" cy="547305"/>
          </a:xfrm>
          <a:prstGeom prst="line">
            <a:avLst/>
          </a:prstGeom>
          <a:ln w="28575">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2F0DAF6-CBA6-4B5B-BE45-24B083AB874D}"/>
              </a:ext>
            </a:extLst>
          </p:cNvPr>
          <p:cNvCxnSpPr/>
          <p:nvPr/>
        </p:nvCxnSpPr>
        <p:spPr>
          <a:xfrm>
            <a:off x="6734770" y="1618926"/>
            <a:ext cx="0" cy="547305"/>
          </a:xfrm>
          <a:prstGeom prst="line">
            <a:avLst/>
          </a:prstGeom>
          <a:ln w="28575">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FDA2F5A-E468-4976-99B7-8D62746A142D}"/>
              </a:ext>
            </a:extLst>
          </p:cNvPr>
          <p:cNvCxnSpPr>
            <a:cxnSpLocks/>
          </p:cNvCxnSpPr>
          <p:nvPr/>
        </p:nvCxnSpPr>
        <p:spPr>
          <a:xfrm>
            <a:off x="6734770" y="2507053"/>
            <a:ext cx="0" cy="489643"/>
          </a:xfrm>
          <a:prstGeom prst="line">
            <a:avLst/>
          </a:prstGeom>
          <a:ln w="28575">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D5B16179-6663-46F5-B05F-E51B0545AB02}"/>
              </a:ext>
            </a:extLst>
          </p:cNvPr>
          <p:cNvCxnSpPr>
            <a:cxnSpLocks/>
          </p:cNvCxnSpPr>
          <p:nvPr/>
        </p:nvCxnSpPr>
        <p:spPr>
          <a:xfrm>
            <a:off x="6734770" y="3337518"/>
            <a:ext cx="0" cy="489643"/>
          </a:xfrm>
          <a:prstGeom prst="line">
            <a:avLst/>
          </a:prstGeom>
          <a:ln w="28575">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6BD038FF-A10C-4411-B8A3-2D436E9572F0}"/>
              </a:ext>
            </a:extLst>
          </p:cNvPr>
          <p:cNvCxnSpPr>
            <a:cxnSpLocks/>
          </p:cNvCxnSpPr>
          <p:nvPr/>
        </p:nvCxnSpPr>
        <p:spPr>
          <a:xfrm>
            <a:off x="6734770" y="4189842"/>
            <a:ext cx="0" cy="419133"/>
          </a:xfrm>
          <a:prstGeom prst="line">
            <a:avLst/>
          </a:prstGeom>
          <a:ln w="28575">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9E3CD0A-25C3-472B-AFDE-7CE77F9C0DE0}"/>
              </a:ext>
            </a:extLst>
          </p:cNvPr>
          <p:cNvCxnSpPr>
            <a:cxnSpLocks/>
          </p:cNvCxnSpPr>
          <p:nvPr/>
        </p:nvCxnSpPr>
        <p:spPr>
          <a:xfrm>
            <a:off x="6734770" y="4927938"/>
            <a:ext cx="0" cy="489643"/>
          </a:xfrm>
          <a:prstGeom prst="line">
            <a:avLst/>
          </a:prstGeom>
          <a:ln w="28575">
            <a:solidFill>
              <a:schemeClr val="bg1"/>
            </a:solidFill>
            <a:prstDash val="sysDash"/>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772F0CE2-826B-48A2-800E-0D18B4E3D8B9}"/>
              </a:ext>
            </a:extLst>
          </p:cNvPr>
          <p:cNvSpPr txBox="1"/>
          <p:nvPr/>
        </p:nvSpPr>
        <p:spPr>
          <a:xfrm>
            <a:off x="8016240" y="344398"/>
            <a:ext cx="3870960" cy="400110"/>
          </a:xfrm>
          <a:prstGeom prst="rect">
            <a:avLst/>
          </a:prstGeom>
          <a:noFill/>
        </p:spPr>
        <p:txBody>
          <a:bodyPr wrap="square" rtlCol="0">
            <a:spAutoFit/>
          </a:bodyPr>
          <a:lstStyle/>
          <a:p>
            <a:r>
              <a:rPr lang="en-US" sz="2000" dirty="0">
                <a:solidFill>
                  <a:schemeClr val="bg1"/>
                </a:solidFill>
                <a:latin typeface="Lato" panose="020F0502020204030203" pitchFamily="34" charset="0"/>
              </a:rPr>
              <a:t>Study papers and find resources.</a:t>
            </a:r>
          </a:p>
        </p:txBody>
      </p:sp>
      <p:cxnSp>
        <p:nvCxnSpPr>
          <p:cNvPr id="25" name="Straight Connector 24">
            <a:extLst>
              <a:ext uri="{FF2B5EF4-FFF2-40B4-BE49-F238E27FC236}">
                <a16:creationId xmlns:a16="http://schemas.microsoft.com/office/drawing/2014/main" id="{9F3AD1B6-6F65-4BED-B80C-107C08580463}"/>
              </a:ext>
            </a:extLst>
          </p:cNvPr>
          <p:cNvCxnSpPr>
            <a:cxnSpLocks/>
          </p:cNvCxnSpPr>
          <p:nvPr/>
        </p:nvCxnSpPr>
        <p:spPr>
          <a:xfrm>
            <a:off x="7418070" y="560388"/>
            <a:ext cx="58293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6" name="Flowchart: Connector 25">
            <a:extLst>
              <a:ext uri="{FF2B5EF4-FFF2-40B4-BE49-F238E27FC236}">
                <a16:creationId xmlns:a16="http://schemas.microsoft.com/office/drawing/2014/main" id="{42B48797-4460-4294-98DD-A496084917C2}"/>
              </a:ext>
            </a:extLst>
          </p:cNvPr>
          <p:cNvSpPr/>
          <p:nvPr/>
        </p:nvSpPr>
        <p:spPr>
          <a:xfrm>
            <a:off x="7938770" y="500799"/>
            <a:ext cx="124460" cy="119178"/>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7" name="Straight Connector 26">
            <a:extLst>
              <a:ext uri="{FF2B5EF4-FFF2-40B4-BE49-F238E27FC236}">
                <a16:creationId xmlns:a16="http://schemas.microsoft.com/office/drawing/2014/main" id="{96E7BD4C-62DC-4646-8E2F-FD86E0C25021}"/>
              </a:ext>
            </a:extLst>
          </p:cNvPr>
          <p:cNvCxnSpPr>
            <a:cxnSpLocks/>
          </p:cNvCxnSpPr>
          <p:nvPr/>
        </p:nvCxnSpPr>
        <p:spPr>
          <a:xfrm>
            <a:off x="7433310" y="2290742"/>
            <a:ext cx="58293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8" name="Flowchart: Connector 27">
            <a:extLst>
              <a:ext uri="{FF2B5EF4-FFF2-40B4-BE49-F238E27FC236}">
                <a16:creationId xmlns:a16="http://schemas.microsoft.com/office/drawing/2014/main" id="{CE3ED832-9134-417F-B6AC-03C0D0F394D9}"/>
              </a:ext>
            </a:extLst>
          </p:cNvPr>
          <p:cNvSpPr/>
          <p:nvPr/>
        </p:nvSpPr>
        <p:spPr>
          <a:xfrm>
            <a:off x="7954010" y="2231153"/>
            <a:ext cx="124460" cy="119178"/>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9" name="Straight Connector 28">
            <a:extLst>
              <a:ext uri="{FF2B5EF4-FFF2-40B4-BE49-F238E27FC236}">
                <a16:creationId xmlns:a16="http://schemas.microsoft.com/office/drawing/2014/main" id="{B2907BB1-6EF3-4DFA-A2F6-97E3F2B2FB36}"/>
              </a:ext>
            </a:extLst>
          </p:cNvPr>
          <p:cNvCxnSpPr>
            <a:cxnSpLocks/>
          </p:cNvCxnSpPr>
          <p:nvPr/>
        </p:nvCxnSpPr>
        <p:spPr>
          <a:xfrm>
            <a:off x="7433310" y="3961507"/>
            <a:ext cx="58293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0" name="Flowchart: Connector 29">
            <a:extLst>
              <a:ext uri="{FF2B5EF4-FFF2-40B4-BE49-F238E27FC236}">
                <a16:creationId xmlns:a16="http://schemas.microsoft.com/office/drawing/2014/main" id="{2D40CD56-8FD8-4DC6-9380-EEB3948CA171}"/>
              </a:ext>
            </a:extLst>
          </p:cNvPr>
          <p:cNvSpPr/>
          <p:nvPr/>
        </p:nvSpPr>
        <p:spPr>
          <a:xfrm>
            <a:off x="7954010" y="3901918"/>
            <a:ext cx="124460" cy="119178"/>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1" name="Straight Connector 30">
            <a:extLst>
              <a:ext uri="{FF2B5EF4-FFF2-40B4-BE49-F238E27FC236}">
                <a16:creationId xmlns:a16="http://schemas.microsoft.com/office/drawing/2014/main" id="{D1D2B29D-B5E4-476C-B04B-646F2FC2E363}"/>
              </a:ext>
            </a:extLst>
          </p:cNvPr>
          <p:cNvCxnSpPr>
            <a:cxnSpLocks/>
          </p:cNvCxnSpPr>
          <p:nvPr/>
        </p:nvCxnSpPr>
        <p:spPr>
          <a:xfrm>
            <a:off x="7433310" y="5572683"/>
            <a:ext cx="58293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2" name="Flowchart: Connector 31">
            <a:extLst>
              <a:ext uri="{FF2B5EF4-FFF2-40B4-BE49-F238E27FC236}">
                <a16:creationId xmlns:a16="http://schemas.microsoft.com/office/drawing/2014/main" id="{B6843F69-148C-4C87-9DAA-8E6C947925CB}"/>
              </a:ext>
            </a:extLst>
          </p:cNvPr>
          <p:cNvSpPr/>
          <p:nvPr/>
        </p:nvSpPr>
        <p:spPr>
          <a:xfrm>
            <a:off x="7954010" y="5513094"/>
            <a:ext cx="124460" cy="119178"/>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3" name="Straight Connector 32">
            <a:extLst>
              <a:ext uri="{FF2B5EF4-FFF2-40B4-BE49-F238E27FC236}">
                <a16:creationId xmlns:a16="http://schemas.microsoft.com/office/drawing/2014/main" id="{8FA9C766-C7D4-4F40-ACFE-6295371C864C}"/>
              </a:ext>
            </a:extLst>
          </p:cNvPr>
          <p:cNvCxnSpPr>
            <a:cxnSpLocks/>
          </p:cNvCxnSpPr>
          <p:nvPr/>
        </p:nvCxnSpPr>
        <p:spPr>
          <a:xfrm>
            <a:off x="5391150" y="1429068"/>
            <a:ext cx="58293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4" name="Flowchart: Connector 33">
            <a:extLst>
              <a:ext uri="{FF2B5EF4-FFF2-40B4-BE49-F238E27FC236}">
                <a16:creationId xmlns:a16="http://schemas.microsoft.com/office/drawing/2014/main" id="{2A656D8B-EE08-4C37-B462-C5EC5DF010AA}"/>
              </a:ext>
            </a:extLst>
          </p:cNvPr>
          <p:cNvSpPr/>
          <p:nvPr/>
        </p:nvSpPr>
        <p:spPr>
          <a:xfrm>
            <a:off x="5328920" y="1369479"/>
            <a:ext cx="124460" cy="119178"/>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5" name="Straight Connector 34">
            <a:extLst>
              <a:ext uri="{FF2B5EF4-FFF2-40B4-BE49-F238E27FC236}">
                <a16:creationId xmlns:a16="http://schemas.microsoft.com/office/drawing/2014/main" id="{7163428F-FB5F-4D58-ABE4-CDA90694B52C}"/>
              </a:ext>
            </a:extLst>
          </p:cNvPr>
          <p:cNvCxnSpPr>
            <a:cxnSpLocks/>
          </p:cNvCxnSpPr>
          <p:nvPr/>
        </p:nvCxnSpPr>
        <p:spPr>
          <a:xfrm>
            <a:off x="5391150" y="3178620"/>
            <a:ext cx="58293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6" name="Flowchart: Connector 35">
            <a:extLst>
              <a:ext uri="{FF2B5EF4-FFF2-40B4-BE49-F238E27FC236}">
                <a16:creationId xmlns:a16="http://schemas.microsoft.com/office/drawing/2014/main" id="{A63A305D-DD6B-4C51-BA88-98DD9611D8EE}"/>
              </a:ext>
            </a:extLst>
          </p:cNvPr>
          <p:cNvSpPr/>
          <p:nvPr/>
        </p:nvSpPr>
        <p:spPr>
          <a:xfrm>
            <a:off x="5328920" y="3119031"/>
            <a:ext cx="124460" cy="119178"/>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7" name="Straight Connector 36">
            <a:extLst>
              <a:ext uri="{FF2B5EF4-FFF2-40B4-BE49-F238E27FC236}">
                <a16:creationId xmlns:a16="http://schemas.microsoft.com/office/drawing/2014/main" id="{31B9F245-234E-4194-88FE-0617C9A20319}"/>
              </a:ext>
            </a:extLst>
          </p:cNvPr>
          <p:cNvCxnSpPr>
            <a:cxnSpLocks/>
          </p:cNvCxnSpPr>
          <p:nvPr/>
        </p:nvCxnSpPr>
        <p:spPr>
          <a:xfrm>
            <a:off x="5145344" y="4739483"/>
            <a:ext cx="58293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8" name="Flowchart: Connector 37">
            <a:extLst>
              <a:ext uri="{FF2B5EF4-FFF2-40B4-BE49-F238E27FC236}">
                <a16:creationId xmlns:a16="http://schemas.microsoft.com/office/drawing/2014/main" id="{E5CDE99E-293F-433E-9D86-0E7AC59DE5B4}"/>
              </a:ext>
            </a:extLst>
          </p:cNvPr>
          <p:cNvSpPr/>
          <p:nvPr/>
        </p:nvSpPr>
        <p:spPr>
          <a:xfrm>
            <a:off x="5083114" y="4679894"/>
            <a:ext cx="124460" cy="119178"/>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TextBox 40">
            <a:extLst>
              <a:ext uri="{FF2B5EF4-FFF2-40B4-BE49-F238E27FC236}">
                <a16:creationId xmlns:a16="http://schemas.microsoft.com/office/drawing/2014/main" id="{6CD456D9-EF82-4C71-8A99-E95C2C7648AE}"/>
              </a:ext>
            </a:extLst>
          </p:cNvPr>
          <p:cNvSpPr txBox="1"/>
          <p:nvPr/>
        </p:nvSpPr>
        <p:spPr>
          <a:xfrm>
            <a:off x="2263157" y="1015536"/>
            <a:ext cx="3096878" cy="707886"/>
          </a:xfrm>
          <a:prstGeom prst="rect">
            <a:avLst/>
          </a:prstGeom>
          <a:noFill/>
        </p:spPr>
        <p:txBody>
          <a:bodyPr wrap="square" rtlCol="0">
            <a:spAutoFit/>
          </a:bodyPr>
          <a:lstStyle/>
          <a:p>
            <a:r>
              <a:rPr lang="en-US" sz="2000" dirty="0">
                <a:solidFill>
                  <a:schemeClr val="bg1"/>
                </a:solidFill>
                <a:latin typeface="Lato" panose="020F0502020204030203" pitchFamily="34" charset="0"/>
              </a:rPr>
              <a:t>Create environment and work on programming.</a:t>
            </a:r>
          </a:p>
        </p:txBody>
      </p:sp>
      <p:sp>
        <p:nvSpPr>
          <p:cNvPr id="42" name="TextBox 41">
            <a:extLst>
              <a:ext uri="{FF2B5EF4-FFF2-40B4-BE49-F238E27FC236}">
                <a16:creationId xmlns:a16="http://schemas.microsoft.com/office/drawing/2014/main" id="{E0137816-7649-4FAC-A73D-C226E5CB1DD7}"/>
              </a:ext>
            </a:extLst>
          </p:cNvPr>
          <p:cNvSpPr txBox="1"/>
          <p:nvPr/>
        </p:nvSpPr>
        <p:spPr>
          <a:xfrm>
            <a:off x="8153400" y="1892578"/>
            <a:ext cx="3416283" cy="400110"/>
          </a:xfrm>
          <a:prstGeom prst="rect">
            <a:avLst/>
          </a:prstGeom>
          <a:noFill/>
        </p:spPr>
        <p:txBody>
          <a:bodyPr wrap="square" rtlCol="0">
            <a:spAutoFit/>
          </a:bodyPr>
          <a:lstStyle/>
          <a:p>
            <a:r>
              <a:rPr lang="en-US" sz="2000" dirty="0">
                <a:solidFill>
                  <a:schemeClr val="bg1"/>
                </a:solidFill>
                <a:latin typeface="Lato" panose="020F0502020204030203" pitchFamily="34" charset="0"/>
              </a:rPr>
              <a:t>Train dataset</a:t>
            </a:r>
          </a:p>
        </p:txBody>
      </p:sp>
      <p:sp>
        <p:nvSpPr>
          <p:cNvPr id="43" name="TextBox 42">
            <a:extLst>
              <a:ext uri="{FF2B5EF4-FFF2-40B4-BE49-F238E27FC236}">
                <a16:creationId xmlns:a16="http://schemas.microsoft.com/office/drawing/2014/main" id="{31AAC057-B444-44CE-97C2-1D81337313F3}"/>
              </a:ext>
            </a:extLst>
          </p:cNvPr>
          <p:cNvSpPr txBox="1"/>
          <p:nvPr/>
        </p:nvSpPr>
        <p:spPr>
          <a:xfrm>
            <a:off x="2557798" y="2768503"/>
            <a:ext cx="2771122" cy="1015663"/>
          </a:xfrm>
          <a:prstGeom prst="rect">
            <a:avLst/>
          </a:prstGeom>
          <a:noFill/>
        </p:spPr>
        <p:txBody>
          <a:bodyPr wrap="square" rtlCol="0">
            <a:spAutoFit/>
          </a:bodyPr>
          <a:lstStyle/>
          <a:p>
            <a:r>
              <a:rPr lang="en-US" sz="2000" dirty="0">
                <a:solidFill>
                  <a:schemeClr val="bg1"/>
                </a:solidFill>
                <a:latin typeface="Lato" panose="020F0502020204030203" pitchFamily="34" charset="0"/>
              </a:rPr>
              <a:t>Complete the main  programming and get the output</a:t>
            </a:r>
          </a:p>
        </p:txBody>
      </p:sp>
      <p:sp>
        <p:nvSpPr>
          <p:cNvPr id="44" name="TextBox 43">
            <a:extLst>
              <a:ext uri="{FF2B5EF4-FFF2-40B4-BE49-F238E27FC236}">
                <a16:creationId xmlns:a16="http://schemas.microsoft.com/office/drawing/2014/main" id="{90AAFDEA-6EC4-4F7B-A4B3-934D47E5570A}"/>
              </a:ext>
            </a:extLst>
          </p:cNvPr>
          <p:cNvSpPr txBox="1"/>
          <p:nvPr/>
        </p:nvSpPr>
        <p:spPr>
          <a:xfrm>
            <a:off x="8153400" y="5313039"/>
            <a:ext cx="3733797" cy="707886"/>
          </a:xfrm>
          <a:prstGeom prst="rect">
            <a:avLst/>
          </a:prstGeom>
          <a:noFill/>
        </p:spPr>
        <p:txBody>
          <a:bodyPr wrap="square" rtlCol="0">
            <a:spAutoFit/>
          </a:bodyPr>
          <a:lstStyle/>
          <a:p>
            <a:r>
              <a:rPr lang="en-US" sz="2000" dirty="0">
                <a:solidFill>
                  <a:schemeClr val="bg1"/>
                </a:solidFill>
                <a:latin typeface="Lato" panose="020F0502020204030203" pitchFamily="34" charset="0"/>
              </a:rPr>
              <a:t>Work on some remaining part and add information.</a:t>
            </a:r>
          </a:p>
        </p:txBody>
      </p:sp>
      <p:sp>
        <p:nvSpPr>
          <p:cNvPr id="45" name="TextBox 44">
            <a:extLst>
              <a:ext uri="{FF2B5EF4-FFF2-40B4-BE49-F238E27FC236}">
                <a16:creationId xmlns:a16="http://schemas.microsoft.com/office/drawing/2014/main" id="{F3E1CA59-77DB-4AD8-BA9E-04B19CBEEB34}"/>
              </a:ext>
            </a:extLst>
          </p:cNvPr>
          <p:cNvSpPr txBox="1"/>
          <p:nvPr/>
        </p:nvSpPr>
        <p:spPr>
          <a:xfrm>
            <a:off x="2359054" y="4377549"/>
            <a:ext cx="2985751" cy="707886"/>
          </a:xfrm>
          <a:prstGeom prst="rect">
            <a:avLst/>
          </a:prstGeom>
          <a:noFill/>
        </p:spPr>
        <p:txBody>
          <a:bodyPr wrap="square" rtlCol="0">
            <a:spAutoFit/>
          </a:bodyPr>
          <a:lstStyle/>
          <a:p>
            <a:r>
              <a:rPr lang="en-US" sz="2000" dirty="0">
                <a:solidFill>
                  <a:schemeClr val="bg1"/>
                </a:solidFill>
                <a:latin typeface="Lato" panose="020F0502020204030203" pitchFamily="34" charset="0"/>
              </a:rPr>
              <a:t>Complete basic functioning of </a:t>
            </a:r>
            <a:r>
              <a:rPr lang="en-US" sz="2000" dirty="0" err="1">
                <a:solidFill>
                  <a:schemeClr val="bg1"/>
                </a:solidFill>
                <a:latin typeface="Lato" panose="020F0502020204030203" pitchFamily="34" charset="0"/>
              </a:rPr>
              <a:t>webiste</a:t>
            </a:r>
            <a:endParaRPr lang="en-US" sz="2000" dirty="0">
              <a:solidFill>
                <a:schemeClr val="bg1"/>
              </a:solidFill>
              <a:latin typeface="Lato" panose="020F0502020204030203" pitchFamily="34" charset="0"/>
            </a:endParaRPr>
          </a:p>
        </p:txBody>
      </p:sp>
      <p:sp>
        <p:nvSpPr>
          <p:cNvPr id="46" name="TextBox 45">
            <a:extLst>
              <a:ext uri="{FF2B5EF4-FFF2-40B4-BE49-F238E27FC236}">
                <a16:creationId xmlns:a16="http://schemas.microsoft.com/office/drawing/2014/main" id="{32B28EEB-9FFE-4F8D-AC63-BFBCD356804A}"/>
              </a:ext>
            </a:extLst>
          </p:cNvPr>
          <p:cNvSpPr txBox="1"/>
          <p:nvPr/>
        </p:nvSpPr>
        <p:spPr>
          <a:xfrm>
            <a:off x="8146404" y="3755087"/>
            <a:ext cx="3416283" cy="1015663"/>
          </a:xfrm>
          <a:prstGeom prst="rect">
            <a:avLst/>
          </a:prstGeom>
          <a:noFill/>
        </p:spPr>
        <p:txBody>
          <a:bodyPr wrap="square" rtlCol="0">
            <a:spAutoFit/>
          </a:bodyPr>
          <a:lstStyle/>
          <a:p>
            <a:r>
              <a:rPr lang="en-US" sz="2000" dirty="0">
                <a:solidFill>
                  <a:schemeClr val="bg1"/>
                </a:solidFill>
                <a:latin typeface="Lato" panose="020F0502020204030203" pitchFamily="34" charset="0"/>
              </a:rPr>
              <a:t>Searching for platforms to deploy and get started with it.</a:t>
            </a:r>
          </a:p>
        </p:txBody>
      </p:sp>
      <p:sp>
        <p:nvSpPr>
          <p:cNvPr id="48" name="Rectangle 47">
            <a:extLst>
              <a:ext uri="{FF2B5EF4-FFF2-40B4-BE49-F238E27FC236}">
                <a16:creationId xmlns:a16="http://schemas.microsoft.com/office/drawing/2014/main" id="{B547618F-F9AD-4211-A572-BB9A39A1E0C1}"/>
              </a:ext>
            </a:extLst>
          </p:cNvPr>
          <p:cNvSpPr/>
          <p:nvPr/>
        </p:nvSpPr>
        <p:spPr>
          <a:xfrm>
            <a:off x="-81280" y="0"/>
            <a:ext cx="1919634" cy="6858000"/>
          </a:xfrm>
          <a:prstGeom prst="rect">
            <a:avLst/>
          </a:prstGeom>
          <a:solidFill>
            <a:srgbClr val="E94759">
              <a:alpha val="91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latin typeface="Bahnschrift SemiLight SemiConde" panose="020B0502040204020203" pitchFamily="34" charset="0"/>
                <a:cs typeface="Itim" panose="00000500000000000000" pitchFamily="2" charset="-34"/>
              </a:rPr>
              <a:t>T</a:t>
            </a:r>
          </a:p>
          <a:p>
            <a:pPr algn="ctr"/>
            <a:r>
              <a:rPr lang="en-US" sz="4400" dirty="0">
                <a:latin typeface="Bahnschrift SemiLight SemiConde" panose="020B0502040204020203" pitchFamily="34" charset="0"/>
                <a:cs typeface="Itim" panose="00000500000000000000" pitchFamily="2" charset="-34"/>
              </a:rPr>
              <a:t>I</a:t>
            </a:r>
          </a:p>
          <a:p>
            <a:pPr algn="ctr"/>
            <a:r>
              <a:rPr lang="en-US" sz="4400" dirty="0">
                <a:latin typeface="Bahnschrift SemiLight SemiConde" panose="020B0502040204020203" pitchFamily="34" charset="0"/>
                <a:cs typeface="Itim" panose="00000500000000000000" pitchFamily="2" charset="-34"/>
              </a:rPr>
              <a:t>M</a:t>
            </a:r>
          </a:p>
          <a:p>
            <a:pPr algn="ctr"/>
            <a:r>
              <a:rPr lang="en-US" sz="4400" dirty="0">
                <a:latin typeface="Bahnschrift SemiLight SemiConde" panose="020B0502040204020203" pitchFamily="34" charset="0"/>
                <a:cs typeface="Itim" panose="00000500000000000000" pitchFamily="2" charset="-34"/>
              </a:rPr>
              <a:t>E</a:t>
            </a:r>
          </a:p>
          <a:p>
            <a:pPr algn="ctr"/>
            <a:endParaRPr lang="en-US" sz="4400" dirty="0">
              <a:latin typeface="Bahnschrift SemiLight SemiConde" panose="020B0502040204020203" pitchFamily="34" charset="0"/>
              <a:cs typeface="Itim" panose="00000500000000000000" pitchFamily="2" charset="-34"/>
            </a:endParaRPr>
          </a:p>
          <a:p>
            <a:pPr algn="ctr"/>
            <a:r>
              <a:rPr lang="en-US" sz="4400" dirty="0">
                <a:latin typeface="Bahnschrift SemiLight SemiConde" panose="020B0502040204020203" pitchFamily="34" charset="0"/>
                <a:cs typeface="Itim" panose="00000500000000000000" pitchFamily="2" charset="-34"/>
              </a:rPr>
              <a:t>P</a:t>
            </a:r>
          </a:p>
          <a:p>
            <a:pPr algn="ctr"/>
            <a:r>
              <a:rPr lang="en-US" sz="4400" dirty="0">
                <a:latin typeface="Bahnschrift SemiLight SemiConde" panose="020B0502040204020203" pitchFamily="34" charset="0"/>
                <a:cs typeface="Itim" panose="00000500000000000000" pitchFamily="2" charset="-34"/>
              </a:rPr>
              <a:t>L</a:t>
            </a:r>
          </a:p>
          <a:p>
            <a:pPr algn="ctr"/>
            <a:r>
              <a:rPr lang="en-US" sz="4400" dirty="0">
                <a:latin typeface="Bahnschrift SemiLight SemiConde" panose="020B0502040204020203" pitchFamily="34" charset="0"/>
                <a:cs typeface="Itim" panose="00000500000000000000" pitchFamily="2" charset="-34"/>
              </a:rPr>
              <a:t>A</a:t>
            </a:r>
          </a:p>
          <a:p>
            <a:pPr algn="ctr"/>
            <a:r>
              <a:rPr lang="en-US" sz="4400" dirty="0">
                <a:latin typeface="Bahnschrift SemiLight SemiConde" panose="020B0502040204020203" pitchFamily="34" charset="0"/>
                <a:cs typeface="Itim" panose="00000500000000000000" pitchFamily="2" charset="-34"/>
              </a:rPr>
              <a:t>N</a:t>
            </a:r>
            <a:endParaRPr lang="en-US" sz="4400" dirty="0">
              <a:latin typeface="Bahnschrift SemiLight SemiConde" panose="020B0502040204020203" pitchFamily="34" charset="0"/>
            </a:endParaRPr>
          </a:p>
        </p:txBody>
      </p:sp>
      <p:cxnSp>
        <p:nvCxnSpPr>
          <p:cNvPr id="49" name="Straight Connector 48">
            <a:extLst>
              <a:ext uri="{FF2B5EF4-FFF2-40B4-BE49-F238E27FC236}">
                <a16:creationId xmlns:a16="http://schemas.microsoft.com/office/drawing/2014/main" id="{E71BEEFC-75CC-46A5-B0A9-105F836F0C27}"/>
              </a:ext>
            </a:extLst>
          </p:cNvPr>
          <p:cNvCxnSpPr>
            <a:cxnSpLocks/>
          </p:cNvCxnSpPr>
          <p:nvPr/>
        </p:nvCxnSpPr>
        <p:spPr>
          <a:xfrm>
            <a:off x="5391150" y="524498"/>
            <a:ext cx="58293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AB1004B1-EC11-4DD7-B830-C3B8D4392CD4}"/>
              </a:ext>
            </a:extLst>
          </p:cNvPr>
          <p:cNvSpPr txBox="1"/>
          <p:nvPr/>
        </p:nvSpPr>
        <p:spPr>
          <a:xfrm>
            <a:off x="3860799" y="344398"/>
            <a:ext cx="1452881" cy="461665"/>
          </a:xfrm>
          <a:prstGeom prst="rect">
            <a:avLst/>
          </a:prstGeom>
          <a:noFill/>
        </p:spPr>
        <p:txBody>
          <a:bodyPr wrap="square" rtlCol="0">
            <a:spAutoFit/>
          </a:bodyPr>
          <a:lstStyle/>
          <a:p>
            <a:r>
              <a:rPr lang="en-US" sz="2400" b="1" dirty="0">
                <a:solidFill>
                  <a:schemeClr val="accent5">
                    <a:lumMod val="50000"/>
                  </a:schemeClr>
                </a:solidFill>
                <a:latin typeface="Itim" panose="00000500000000000000" pitchFamily="2" charset="-34"/>
                <a:cs typeface="Itim" panose="00000500000000000000" pitchFamily="2" charset="-34"/>
              </a:rPr>
              <a:t>28</a:t>
            </a:r>
            <a:r>
              <a:rPr lang="en-US" sz="2400" b="1" baseline="30000" dirty="0">
                <a:solidFill>
                  <a:schemeClr val="accent5">
                    <a:lumMod val="50000"/>
                  </a:schemeClr>
                </a:solidFill>
                <a:latin typeface="Itim" panose="00000500000000000000" pitchFamily="2" charset="-34"/>
                <a:cs typeface="Itim" panose="00000500000000000000" pitchFamily="2" charset="-34"/>
              </a:rPr>
              <a:t>th</a:t>
            </a:r>
            <a:r>
              <a:rPr lang="en-US" sz="2400" b="1" dirty="0">
                <a:solidFill>
                  <a:schemeClr val="accent5">
                    <a:lumMod val="50000"/>
                  </a:schemeClr>
                </a:solidFill>
                <a:latin typeface="Itim" panose="00000500000000000000" pitchFamily="2" charset="-34"/>
                <a:cs typeface="Itim" panose="00000500000000000000" pitchFamily="2" charset="-34"/>
              </a:rPr>
              <a:t> Aug.</a:t>
            </a:r>
          </a:p>
        </p:txBody>
      </p:sp>
      <p:cxnSp>
        <p:nvCxnSpPr>
          <p:cNvPr id="52" name="Straight Connector 51">
            <a:extLst>
              <a:ext uri="{FF2B5EF4-FFF2-40B4-BE49-F238E27FC236}">
                <a16:creationId xmlns:a16="http://schemas.microsoft.com/office/drawing/2014/main" id="{880CAAA0-1E0F-47C0-9969-C6306A610369}"/>
              </a:ext>
            </a:extLst>
          </p:cNvPr>
          <p:cNvCxnSpPr>
            <a:cxnSpLocks/>
          </p:cNvCxnSpPr>
          <p:nvPr/>
        </p:nvCxnSpPr>
        <p:spPr>
          <a:xfrm>
            <a:off x="5145466" y="5616079"/>
            <a:ext cx="58293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53" name="Flowchart: Connector 52">
            <a:extLst>
              <a:ext uri="{FF2B5EF4-FFF2-40B4-BE49-F238E27FC236}">
                <a16:creationId xmlns:a16="http://schemas.microsoft.com/office/drawing/2014/main" id="{E4AF234E-0A3F-4D32-BCFD-9C7F1D3B1554}"/>
              </a:ext>
            </a:extLst>
          </p:cNvPr>
          <p:cNvSpPr/>
          <p:nvPr/>
        </p:nvSpPr>
        <p:spPr>
          <a:xfrm>
            <a:off x="5030185" y="5571080"/>
            <a:ext cx="124460" cy="119178"/>
          </a:xfrm>
          <a:prstGeom prst="flowChartConnector">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Flowchart: Connector 53">
            <a:extLst>
              <a:ext uri="{FF2B5EF4-FFF2-40B4-BE49-F238E27FC236}">
                <a16:creationId xmlns:a16="http://schemas.microsoft.com/office/drawing/2014/main" id="{582BE367-8FBA-4F60-8475-6A7EB5FD426E}"/>
              </a:ext>
            </a:extLst>
          </p:cNvPr>
          <p:cNvSpPr/>
          <p:nvPr/>
        </p:nvSpPr>
        <p:spPr>
          <a:xfrm>
            <a:off x="5290185" y="469286"/>
            <a:ext cx="124460" cy="119178"/>
          </a:xfrm>
          <a:prstGeom prst="flowChartConnector">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TextBox 55">
            <a:extLst>
              <a:ext uri="{FF2B5EF4-FFF2-40B4-BE49-F238E27FC236}">
                <a16:creationId xmlns:a16="http://schemas.microsoft.com/office/drawing/2014/main" id="{C8B24FEF-3B42-42C8-8726-B42CE5838C71}"/>
              </a:ext>
            </a:extLst>
          </p:cNvPr>
          <p:cNvSpPr txBox="1"/>
          <p:nvPr/>
        </p:nvSpPr>
        <p:spPr>
          <a:xfrm>
            <a:off x="3618538" y="5357159"/>
            <a:ext cx="1452880" cy="461665"/>
          </a:xfrm>
          <a:prstGeom prst="rect">
            <a:avLst/>
          </a:prstGeom>
          <a:noFill/>
        </p:spPr>
        <p:txBody>
          <a:bodyPr wrap="square" rtlCol="0">
            <a:spAutoFit/>
          </a:bodyPr>
          <a:lstStyle/>
          <a:p>
            <a:r>
              <a:rPr lang="en-US" sz="2400" b="1" dirty="0">
                <a:solidFill>
                  <a:schemeClr val="accent5">
                    <a:lumMod val="50000"/>
                  </a:schemeClr>
                </a:solidFill>
                <a:latin typeface="Itim" panose="00000500000000000000" pitchFamily="2" charset="-34"/>
                <a:cs typeface="Itim" panose="00000500000000000000" pitchFamily="2" charset="-34"/>
              </a:rPr>
              <a:t>20</a:t>
            </a:r>
            <a:r>
              <a:rPr lang="en-US" sz="2400" b="1" baseline="30000" dirty="0">
                <a:solidFill>
                  <a:schemeClr val="accent5">
                    <a:lumMod val="50000"/>
                  </a:schemeClr>
                </a:solidFill>
                <a:latin typeface="Itim" panose="00000500000000000000" pitchFamily="2" charset="-34"/>
                <a:cs typeface="Itim" panose="00000500000000000000" pitchFamily="2" charset="-34"/>
              </a:rPr>
              <a:t>th</a:t>
            </a:r>
            <a:r>
              <a:rPr lang="en-US" sz="2400" b="1" dirty="0">
                <a:solidFill>
                  <a:schemeClr val="accent5">
                    <a:lumMod val="50000"/>
                  </a:schemeClr>
                </a:solidFill>
                <a:latin typeface="Itim" panose="00000500000000000000" pitchFamily="2" charset="-34"/>
                <a:cs typeface="Itim" panose="00000500000000000000" pitchFamily="2" charset="-34"/>
              </a:rPr>
              <a:t> Dec.</a:t>
            </a:r>
          </a:p>
        </p:txBody>
      </p:sp>
    </p:spTree>
    <p:extLst>
      <p:ext uri="{BB962C8B-B14F-4D97-AF65-F5344CB8AC3E}">
        <p14:creationId xmlns:p14="http://schemas.microsoft.com/office/powerpoint/2010/main" val="25034522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27C02CC-EB4A-410C-A334-E363300960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12192001" cy="6858000"/>
          </a:xfrm>
          <a:prstGeom prst="rect">
            <a:avLst/>
          </a:prstGeom>
        </p:spPr>
      </p:pic>
      <p:sp>
        <p:nvSpPr>
          <p:cNvPr id="7" name="Rectangle 6">
            <a:extLst>
              <a:ext uri="{FF2B5EF4-FFF2-40B4-BE49-F238E27FC236}">
                <a16:creationId xmlns:a16="http://schemas.microsoft.com/office/drawing/2014/main" id="{4AE0991B-90CA-4124-92CB-2F4373F29C3A}"/>
              </a:ext>
            </a:extLst>
          </p:cNvPr>
          <p:cNvSpPr/>
          <p:nvPr/>
        </p:nvSpPr>
        <p:spPr>
          <a:xfrm>
            <a:off x="-1" y="0"/>
            <a:ext cx="12192001" cy="6858000"/>
          </a:xfrm>
          <a:prstGeom prst="rect">
            <a:avLst/>
          </a:prstGeom>
          <a:solidFill>
            <a:schemeClr val="tx1">
              <a:alpha val="5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2B7DD2C-1E7F-4CC0-AE3B-816285D4F56A}"/>
              </a:ext>
            </a:extLst>
          </p:cNvPr>
          <p:cNvSpPr txBox="1"/>
          <p:nvPr/>
        </p:nvSpPr>
        <p:spPr>
          <a:xfrm>
            <a:off x="205665" y="51024"/>
            <a:ext cx="11780668" cy="6602064"/>
          </a:xfrm>
          <a:prstGeom prst="rect">
            <a:avLst/>
          </a:prstGeom>
          <a:noFill/>
        </p:spPr>
        <p:txBody>
          <a:bodyPr wrap="square">
            <a:spAutoFit/>
          </a:bodyPr>
          <a:lstStyle/>
          <a:p>
            <a:pPr algn="just">
              <a:spcBef>
                <a:spcPts val="800"/>
              </a:spcBef>
              <a:spcAft>
                <a:spcPts val="400"/>
              </a:spcAft>
              <a:tabLst>
                <a:tab pos="228600" algn="l"/>
              </a:tabLst>
            </a:pPr>
            <a:r>
              <a:rPr lang="en-US" sz="3600" b="1" cap="small" dirty="0">
                <a:solidFill>
                  <a:schemeClr val="accent4">
                    <a:lumMod val="20000"/>
                    <a:lumOff val="80000"/>
                  </a:schemeClr>
                </a:solidFill>
                <a:effectLst/>
                <a:latin typeface="Times New Roman" panose="02020603050405020304" pitchFamily="18" charset="0"/>
              </a:rPr>
              <a:t>References</a:t>
            </a:r>
            <a:endParaRPr lang="en-IN" sz="1800" b="1" cap="small" dirty="0">
              <a:solidFill>
                <a:schemeClr val="accent4">
                  <a:lumMod val="20000"/>
                  <a:lumOff val="80000"/>
                </a:schemeClr>
              </a:solidFill>
              <a:effectLst/>
              <a:latin typeface="Times New Roman" panose="02020603050405020304" pitchFamily="18" charset="0"/>
            </a:endParaRPr>
          </a:p>
          <a:p>
            <a:pPr marL="342900" lvl="0" indent="-342900" algn="just">
              <a:lnSpc>
                <a:spcPct val="107000"/>
              </a:lnSpc>
              <a:buFont typeface="+mj-lt"/>
              <a:buAutoNum type="arabicPeriod"/>
            </a:pPr>
            <a:r>
              <a:rPr lang="en-IN" sz="2000" dirty="0" err="1">
                <a:solidFill>
                  <a:schemeClr val="accent4">
                    <a:lumMod val="20000"/>
                    <a:lumOff val="80000"/>
                  </a:schemeClr>
                </a:solidFill>
                <a:effectLst/>
                <a:latin typeface="Franklin Gothic Medium" panose="020B0603020102020204" pitchFamily="34" charset="0"/>
                <a:ea typeface="Calibri" panose="020F0502020204030204" pitchFamily="34" charset="0"/>
                <a:cs typeface="Times New Roman" panose="02020603050405020304" pitchFamily="18" charset="0"/>
              </a:rPr>
              <a:t>Asmaa</a:t>
            </a:r>
            <a:r>
              <a:rPr lang="en-IN" sz="2000" dirty="0">
                <a:solidFill>
                  <a:schemeClr val="accent4">
                    <a:lumMod val="20000"/>
                    <a:lumOff val="80000"/>
                  </a:schemeClr>
                </a:solidFill>
                <a:effectLst/>
                <a:latin typeface="Franklin Gothic Medium" panose="020B0603020102020204" pitchFamily="34" charset="0"/>
                <a:ea typeface="Calibri" panose="020F0502020204030204" pitchFamily="34" charset="0"/>
                <a:cs typeface="Times New Roman" panose="02020603050405020304" pitchFamily="18" charset="0"/>
              </a:rPr>
              <a:t> Abbas, Mohammed M </a:t>
            </a:r>
            <a:r>
              <a:rPr lang="en-IN" sz="2000" dirty="0" err="1">
                <a:solidFill>
                  <a:schemeClr val="accent4">
                    <a:lumMod val="20000"/>
                    <a:lumOff val="80000"/>
                  </a:schemeClr>
                </a:solidFill>
                <a:effectLst/>
                <a:latin typeface="Franklin Gothic Medium" panose="020B0603020102020204" pitchFamily="34" charset="0"/>
                <a:ea typeface="Calibri" panose="020F0502020204030204" pitchFamily="34" charset="0"/>
                <a:cs typeface="Times New Roman" panose="02020603050405020304" pitchFamily="18" charset="0"/>
              </a:rPr>
              <a:t>Abdelsamea</a:t>
            </a:r>
            <a:r>
              <a:rPr lang="en-IN" sz="2000" dirty="0">
                <a:solidFill>
                  <a:schemeClr val="accent4">
                    <a:lumMod val="20000"/>
                    <a:lumOff val="80000"/>
                  </a:schemeClr>
                </a:solidFill>
                <a:effectLst/>
                <a:latin typeface="Franklin Gothic Medium" panose="020B0603020102020204" pitchFamily="34" charset="0"/>
                <a:ea typeface="Calibri" panose="020F0502020204030204" pitchFamily="34" charset="0"/>
                <a:cs typeface="Times New Roman" panose="02020603050405020304" pitchFamily="18" charset="0"/>
              </a:rPr>
              <a:t>, and Mohamed Medhat Gaber. “Classification of COVID-19 in chest X-ray images using </a:t>
            </a:r>
            <a:r>
              <a:rPr lang="en-IN" sz="2000" dirty="0" err="1">
                <a:solidFill>
                  <a:schemeClr val="accent4">
                    <a:lumMod val="20000"/>
                    <a:lumOff val="80000"/>
                  </a:schemeClr>
                </a:solidFill>
                <a:effectLst/>
                <a:latin typeface="Franklin Gothic Medium" panose="020B0603020102020204" pitchFamily="34" charset="0"/>
                <a:ea typeface="Calibri" panose="020F0502020204030204" pitchFamily="34" charset="0"/>
                <a:cs typeface="Times New Roman" panose="02020603050405020304" pitchFamily="18" charset="0"/>
              </a:rPr>
              <a:t>DeTraC</a:t>
            </a:r>
            <a:r>
              <a:rPr lang="en-IN" sz="2000" dirty="0">
                <a:solidFill>
                  <a:schemeClr val="accent4">
                    <a:lumMod val="20000"/>
                    <a:lumOff val="80000"/>
                  </a:schemeClr>
                </a:solidFill>
                <a:effectLst/>
                <a:latin typeface="Franklin Gothic Medium" panose="020B0603020102020204" pitchFamily="34" charset="0"/>
                <a:ea typeface="Calibri" panose="020F0502020204030204" pitchFamily="34" charset="0"/>
                <a:cs typeface="Times New Roman" panose="02020603050405020304" pitchFamily="18" charset="0"/>
              </a:rPr>
              <a:t> deep convolutional neural network”. In: </a:t>
            </a:r>
            <a:r>
              <a:rPr lang="en-IN" sz="2000" dirty="0" err="1">
                <a:solidFill>
                  <a:schemeClr val="accent4">
                    <a:lumMod val="20000"/>
                    <a:lumOff val="80000"/>
                  </a:schemeClr>
                </a:solidFill>
                <a:effectLst/>
                <a:latin typeface="Franklin Gothic Medium" panose="020B0603020102020204" pitchFamily="34" charset="0"/>
                <a:ea typeface="Calibri" panose="020F0502020204030204" pitchFamily="34" charset="0"/>
                <a:cs typeface="Times New Roman" panose="02020603050405020304" pitchFamily="18" charset="0"/>
              </a:rPr>
              <a:t>arXiv</a:t>
            </a:r>
            <a:r>
              <a:rPr lang="en-IN" sz="2000" dirty="0">
                <a:solidFill>
                  <a:schemeClr val="accent4">
                    <a:lumMod val="20000"/>
                    <a:lumOff val="80000"/>
                  </a:schemeClr>
                </a:solidFill>
                <a:effectLst/>
                <a:latin typeface="Franklin Gothic Medium" panose="020B0603020102020204" pitchFamily="34" charset="0"/>
                <a:ea typeface="Calibri" panose="020F0502020204030204" pitchFamily="34" charset="0"/>
                <a:cs typeface="Times New Roman" panose="02020603050405020304" pitchFamily="18" charset="0"/>
              </a:rPr>
              <a:t> preprint arXiv:2003.13815 (2020).</a:t>
            </a:r>
          </a:p>
          <a:p>
            <a:pPr marL="342900" lvl="0" indent="-342900" algn="just">
              <a:lnSpc>
                <a:spcPct val="107000"/>
              </a:lnSpc>
              <a:buFont typeface="+mj-lt"/>
              <a:buAutoNum type="arabicPeriod"/>
            </a:pPr>
            <a:r>
              <a:rPr lang="en-IN" sz="2000" dirty="0">
                <a:solidFill>
                  <a:schemeClr val="accent4">
                    <a:lumMod val="20000"/>
                    <a:lumOff val="80000"/>
                  </a:schemeClr>
                </a:solidFill>
                <a:effectLst/>
                <a:latin typeface="Franklin Gothic Medium" panose="020B0603020102020204" pitchFamily="34" charset="0"/>
                <a:ea typeface="Calibri" panose="020F0502020204030204" pitchFamily="34" charset="0"/>
                <a:cs typeface="Times New Roman" panose="02020603050405020304" pitchFamily="18" charset="0"/>
              </a:rPr>
              <a:t>Md </a:t>
            </a:r>
            <a:r>
              <a:rPr lang="en-IN" sz="2000" dirty="0" err="1">
                <a:solidFill>
                  <a:schemeClr val="accent4">
                    <a:lumMod val="20000"/>
                    <a:lumOff val="80000"/>
                  </a:schemeClr>
                </a:solidFill>
                <a:effectLst/>
                <a:latin typeface="Franklin Gothic Medium" panose="020B0603020102020204" pitchFamily="34" charset="0"/>
                <a:ea typeface="Calibri" panose="020F0502020204030204" pitchFamily="34" charset="0"/>
                <a:cs typeface="Times New Roman" panose="02020603050405020304" pitchFamily="18" charset="0"/>
              </a:rPr>
              <a:t>Zahangir</a:t>
            </a:r>
            <a:r>
              <a:rPr lang="en-IN" sz="2000" dirty="0">
                <a:solidFill>
                  <a:schemeClr val="accent4">
                    <a:lumMod val="20000"/>
                    <a:lumOff val="80000"/>
                  </a:schemeClr>
                </a:solidFill>
                <a:effectLst/>
                <a:latin typeface="Franklin Gothic Medium" panose="020B0603020102020204" pitchFamily="34" charset="0"/>
                <a:ea typeface="Calibri" panose="020F0502020204030204" pitchFamily="34" charset="0"/>
                <a:cs typeface="Times New Roman" panose="02020603050405020304" pitchFamily="18" charset="0"/>
              </a:rPr>
              <a:t> </a:t>
            </a:r>
            <a:r>
              <a:rPr lang="en-IN" sz="2000" dirty="0" err="1">
                <a:solidFill>
                  <a:schemeClr val="accent4">
                    <a:lumMod val="20000"/>
                    <a:lumOff val="80000"/>
                  </a:schemeClr>
                </a:solidFill>
                <a:effectLst/>
                <a:latin typeface="Franklin Gothic Medium" panose="020B0603020102020204" pitchFamily="34" charset="0"/>
                <a:ea typeface="Calibri" panose="020F0502020204030204" pitchFamily="34" charset="0"/>
                <a:cs typeface="Times New Roman" panose="02020603050405020304" pitchFamily="18" charset="0"/>
              </a:rPr>
              <a:t>Alom</a:t>
            </a:r>
            <a:r>
              <a:rPr lang="en-IN" sz="2000" dirty="0">
                <a:solidFill>
                  <a:schemeClr val="accent4">
                    <a:lumMod val="20000"/>
                    <a:lumOff val="80000"/>
                  </a:schemeClr>
                </a:solidFill>
                <a:effectLst/>
                <a:latin typeface="Franklin Gothic Medium" panose="020B0603020102020204" pitchFamily="34" charset="0"/>
                <a:ea typeface="Calibri" panose="020F0502020204030204" pitchFamily="34" charset="0"/>
                <a:cs typeface="Times New Roman" panose="02020603050405020304" pitchFamily="18" charset="0"/>
              </a:rPr>
              <a:t> et al. “COVID </a:t>
            </a:r>
            <a:r>
              <a:rPr lang="en-IN" sz="2000" dirty="0" err="1">
                <a:solidFill>
                  <a:schemeClr val="accent4">
                    <a:lumMod val="20000"/>
                    <a:lumOff val="80000"/>
                  </a:schemeClr>
                </a:solidFill>
                <a:effectLst/>
                <a:latin typeface="Franklin Gothic Medium" panose="020B0603020102020204" pitchFamily="34" charset="0"/>
                <a:ea typeface="Calibri" panose="020F0502020204030204" pitchFamily="34" charset="0"/>
                <a:cs typeface="Times New Roman" panose="02020603050405020304" pitchFamily="18" charset="0"/>
              </a:rPr>
              <a:t>MTNet</a:t>
            </a:r>
            <a:r>
              <a:rPr lang="en-IN" sz="2000" dirty="0">
                <a:solidFill>
                  <a:schemeClr val="accent4">
                    <a:lumMod val="20000"/>
                    <a:lumOff val="80000"/>
                  </a:schemeClr>
                </a:solidFill>
                <a:effectLst/>
                <a:latin typeface="Franklin Gothic Medium" panose="020B0603020102020204" pitchFamily="34" charset="0"/>
                <a:ea typeface="Calibri" panose="020F0502020204030204" pitchFamily="34" charset="0"/>
                <a:cs typeface="Times New Roman" panose="02020603050405020304" pitchFamily="18" charset="0"/>
              </a:rPr>
              <a:t>: COVID-19 Detection with Multi-Task Deep Learning Approaches”. In: </a:t>
            </a:r>
            <a:r>
              <a:rPr lang="en-IN" sz="2000" dirty="0" err="1">
                <a:solidFill>
                  <a:schemeClr val="accent4">
                    <a:lumMod val="20000"/>
                    <a:lumOff val="80000"/>
                  </a:schemeClr>
                </a:solidFill>
                <a:effectLst/>
                <a:latin typeface="Franklin Gothic Medium" panose="020B0603020102020204" pitchFamily="34" charset="0"/>
                <a:ea typeface="Calibri" panose="020F0502020204030204" pitchFamily="34" charset="0"/>
                <a:cs typeface="Times New Roman" panose="02020603050405020304" pitchFamily="18" charset="0"/>
              </a:rPr>
              <a:t>arXiv</a:t>
            </a:r>
            <a:r>
              <a:rPr lang="en-IN" sz="2000" dirty="0">
                <a:solidFill>
                  <a:schemeClr val="accent4">
                    <a:lumMod val="20000"/>
                    <a:lumOff val="80000"/>
                  </a:schemeClr>
                </a:solidFill>
                <a:effectLst/>
                <a:latin typeface="Franklin Gothic Medium" panose="020B0603020102020204" pitchFamily="34" charset="0"/>
                <a:ea typeface="Calibri" panose="020F0502020204030204" pitchFamily="34" charset="0"/>
                <a:cs typeface="Times New Roman" panose="02020603050405020304" pitchFamily="18" charset="0"/>
              </a:rPr>
              <a:t> preprint arXiv:2004.03747 (2020).</a:t>
            </a:r>
          </a:p>
          <a:p>
            <a:pPr marL="342900" lvl="0" indent="-342900" algn="just">
              <a:lnSpc>
                <a:spcPct val="107000"/>
              </a:lnSpc>
              <a:buFont typeface="+mj-lt"/>
              <a:buAutoNum type="arabicPeriod"/>
            </a:pPr>
            <a:r>
              <a:rPr lang="en-IN" sz="2000" dirty="0" err="1">
                <a:solidFill>
                  <a:schemeClr val="accent4">
                    <a:lumMod val="20000"/>
                    <a:lumOff val="80000"/>
                  </a:schemeClr>
                </a:solidFill>
                <a:effectLst/>
                <a:latin typeface="Franklin Gothic Medium" panose="020B0603020102020204" pitchFamily="34" charset="0"/>
                <a:ea typeface="Calibri" panose="020F0502020204030204" pitchFamily="34" charset="0"/>
                <a:cs typeface="Times New Roman" panose="02020603050405020304" pitchFamily="18" charset="0"/>
              </a:rPr>
              <a:t>Ioannis</a:t>
            </a:r>
            <a:r>
              <a:rPr lang="en-IN" sz="2000" dirty="0">
                <a:solidFill>
                  <a:schemeClr val="accent4">
                    <a:lumMod val="20000"/>
                    <a:lumOff val="80000"/>
                  </a:schemeClr>
                </a:solidFill>
                <a:effectLst/>
                <a:latin typeface="Franklin Gothic Medium" panose="020B0603020102020204" pitchFamily="34" charset="0"/>
                <a:ea typeface="Calibri" panose="020F0502020204030204" pitchFamily="34" charset="0"/>
                <a:cs typeface="Times New Roman" panose="02020603050405020304" pitchFamily="18" charset="0"/>
              </a:rPr>
              <a:t> D </a:t>
            </a:r>
            <a:r>
              <a:rPr lang="en-IN" sz="2000" dirty="0" err="1">
                <a:solidFill>
                  <a:schemeClr val="accent4">
                    <a:lumMod val="20000"/>
                    <a:lumOff val="80000"/>
                  </a:schemeClr>
                </a:solidFill>
                <a:effectLst/>
                <a:latin typeface="Franklin Gothic Medium" panose="020B0603020102020204" pitchFamily="34" charset="0"/>
                <a:ea typeface="Calibri" panose="020F0502020204030204" pitchFamily="34" charset="0"/>
                <a:cs typeface="Times New Roman" panose="02020603050405020304" pitchFamily="18" charset="0"/>
              </a:rPr>
              <a:t>Apostolopoulos</a:t>
            </a:r>
            <a:r>
              <a:rPr lang="en-IN" sz="2000" dirty="0">
                <a:solidFill>
                  <a:schemeClr val="accent4">
                    <a:lumMod val="20000"/>
                    <a:lumOff val="80000"/>
                  </a:schemeClr>
                </a:solidFill>
                <a:effectLst/>
                <a:latin typeface="Franklin Gothic Medium" panose="020B0603020102020204" pitchFamily="34" charset="0"/>
                <a:ea typeface="Calibri" panose="020F0502020204030204" pitchFamily="34" charset="0"/>
                <a:cs typeface="Times New Roman" panose="02020603050405020304" pitchFamily="18" charset="0"/>
              </a:rPr>
              <a:t> and </a:t>
            </a:r>
            <a:r>
              <a:rPr lang="en-IN" sz="2000" dirty="0" err="1">
                <a:solidFill>
                  <a:schemeClr val="accent4">
                    <a:lumMod val="20000"/>
                    <a:lumOff val="80000"/>
                  </a:schemeClr>
                </a:solidFill>
                <a:effectLst/>
                <a:latin typeface="Franklin Gothic Medium" panose="020B0603020102020204" pitchFamily="34" charset="0"/>
                <a:ea typeface="Calibri" panose="020F0502020204030204" pitchFamily="34" charset="0"/>
                <a:cs typeface="Times New Roman" panose="02020603050405020304" pitchFamily="18" charset="0"/>
              </a:rPr>
              <a:t>Tzani</a:t>
            </a:r>
            <a:r>
              <a:rPr lang="en-IN" sz="2000" dirty="0">
                <a:solidFill>
                  <a:schemeClr val="accent4">
                    <a:lumMod val="20000"/>
                    <a:lumOff val="80000"/>
                  </a:schemeClr>
                </a:solidFill>
                <a:effectLst/>
                <a:latin typeface="Franklin Gothic Medium" panose="020B0603020102020204" pitchFamily="34" charset="0"/>
                <a:ea typeface="Calibri" panose="020F0502020204030204" pitchFamily="34" charset="0"/>
                <a:cs typeface="Times New Roman" panose="02020603050405020304" pitchFamily="18" charset="0"/>
              </a:rPr>
              <a:t> A </a:t>
            </a:r>
            <a:r>
              <a:rPr lang="en-IN" sz="2000" dirty="0" err="1">
                <a:solidFill>
                  <a:schemeClr val="accent4">
                    <a:lumMod val="20000"/>
                    <a:lumOff val="80000"/>
                  </a:schemeClr>
                </a:solidFill>
                <a:effectLst/>
                <a:latin typeface="Franklin Gothic Medium" panose="020B0603020102020204" pitchFamily="34" charset="0"/>
                <a:ea typeface="Calibri" panose="020F0502020204030204" pitchFamily="34" charset="0"/>
                <a:cs typeface="Times New Roman" panose="02020603050405020304" pitchFamily="18" charset="0"/>
              </a:rPr>
              <a:t>Mpesiana</a:t>
            </a:r>
            <a:r>
              <a:rPr lang="en-IN" sz="2000" dirty="0">
                <a:solidFill>
                  <a:schemeClr val="accent4">
                    <a:lumMod val="20000"/>
                    <a:lumOff val="80000"/>
                  </a:schemeClr>
                </a:solidFill>
                <a:effectLst/>
                <a:latin typeface="Franklin Gothic Medium" panose="020B0603020102020204" pitchFamily="34" charset="0"/>
                <a:ea typeface="Calibri" panose="020F0502020204030204" pitchFamily="34" charset="0"/>
                <a:cs typeface="Times New Roman" panose="02020603050405020304" pitchFamily="18" charset="0"/>
              </a:rPr>
              <a:t>. “Covid-19: automatic detection from x-ray images utilizing transfer learning with convolutional neural networks”. In: Physical and Engineering Sciences in Medicine (2020).</a:t>
            </a:r>
          </a:p>
          <a:p>
            <a:pPr marL="342900" lvl="0" indent="-342900" algn="just">
              <a:lnSpc>
                <a:spcPct val="107000"/>
              </a:lnSpc>
              <a:buFont typeface="+mj-lt"/>
              <a:buAutoNum type="arabicPeriod"/>
            </a:pPr>
            <a:r>
              <a:rPr lang="en-IN" sz="2000" dirty="0">
                <a:solidFill>
                  <a:schemeClr val="accent4">
                    <a:lumMod val="20000"/>
                    <a:lumOff val="80000"/>
                  </a:schemeClr>
                </a:solidFill>
                <a:effectLst/>
                <a:latin typeface="Franklin Gothic Medium" panose="020B0603020102020204" pitchFamily="34" charset="0"/>
                <a:ea typeface="Calibri" panose="020F0502020204030204" pitchFamily="34" charset="0"/>
                <a:cs typeface="Times New Roman" panose="02020603050405020304" pitchFamily="18" charset="0"/>
              </a:rPr>
              <a:t>World Health Organization, "Laboratory testing for coronavirus disease 2019 (COVID-19) in suspected human cases: interim guidance, 2 March 2020," World Health Organization, World Health Organization2020.</a:t>
            </a:r>
          </a:p>
          <a:p>
            <a:pPr marL="342900" lvl="0" indent="-342900" algn="just">
              <a:lnSpc>
                <a:spcPct val="107000"/>
              </a:lnSpc>
              <a:buFont typeface="+mj-lt"/>
              <a:buAutoNum type="arabicPeriod"/>
            </a:pPr>
            <a:r>
              <a:rPr lang="en-IN" sz="2000" dirty="0">
                <a:solidFill>
                  <a:schemeClr val="accent4">
                    <a:lumMod val="20000"/>
                    <a:lumOff val="80000"/>
                  </a:schemeClr>
                </a:solidFill>
                <a:effectLst/>
                <a:latin typeface="Franklin Gothic Medium" panose="020B0603020102020204" pitchFamily="34" charset="0"/>
                <a:ea typeface="Calibri" panose="020F0502020204030204" pitchFamily="34" charset="0"/>
                <a:cs typeface="Times New Roman" panose="02020603050405020304" pitchFamily="18" charset="0"/>
              </a:rPr>
              <a:t>S. U. K. Bukhari, S. S. K. Bukhari, A. Syed, and S. S. H. SHAH, "The diagnostic evaluation of Convolutional Neural Network (CNN) for the assessment of chest X-ray of patients infected with COVID-19," </a:t>
            </a:r>
            <a:r>
              <a:rPr lang="en-IN" sz="2000" dirty="0" err="1">
                <a:solidFill>
                  <a:schemeClr val="accent4">
                    <a:lumMod val="20000"/>
                    <a:lumOff val="80000"/>
                  </a:schemeClr>
                </a:solidFill>
                <a:effectLst/>
                <a:latin typeface="Franklin Gothic Medium" panose="020B0603020102020204" pitchFamily="34" charset="0"/>
                <a:ea typeface="Calibri" panose="020F0502020204030204" pitchFamily="34" charset="0"/>
                <a:cs typeface="Times New Roman" panose="02020603050405020304" pitchFamily="18" charset="0"/>
              </a:rPr>
              <a:t>medRxiv</a:t>
            </a:r>
            <a:r>
              <a:rPr lang="en-IN" sz="2000" dirty="0">
                <a:solidFill>
                  <a:schemeClr val="accent4">
                    <a:lumMod val="20000"/>
                    <a:lumOff val="80000"/>
                  </a:schemeClr>
                </a:solidFill>
                <a:effectLst/>
                <a:latin typeface="Franklin Gothic Medium" panose="020B0603020102020204" pitchFamily="34" charset="0"/>
                <a:ea typeface="Calibri" panose="020F0502020204030204" pitchFamily="34" charset="0"/>
                <a:cs typeface="Times New Roman" panose="02020603050405020304" pitchFamily="18" charset="0"/>
              </a:rPr>
              <a:t>, 2020. </a:t>
            </a:r>
          </a:p>
          <a:p>
            <a:pPr marL="342900" lvl="0" indent="-342900" algn="just">
              <a:lnSpc>
                <a:spcPct val="107000"/>
              </a:lnSpc>
              <a:buFont typeface="+mj-lt"/>
              <a:buAutoNum type="arabicPeriod"/>
            </a:pPr>
            <a:r>
              <a:rPr lang="en-IN" sz="2000" dirty="0">
                <a:solidFill>
                  <a:schemeClr val="accent4">
                    <a:lumMod val="20000"/>
                    <a:lumOff val="80000"/>
                  </a:schemeClr>
                </a:solidFill>
                <a:effectLst/>
                <a:latin typeface="Franklin Gothic Medium" panose="020B0603020102020204" pitchFamily="34" charset="0"/>
                <a:ea typeface="Calibri" panose="020F0502020204030204" pitchFamily="34" charset="0"/>
                <a:cs typeface="Times New Roman" panose="02020603050405020304" pitchFamily="18" charset="0"/>
              </a:rPr>
              <a:t> H. Shi, X. Han, N. Jiang, Y. Cao, O. </a:t>
            </a:r>
            <a:r>
              <a:rPr lang="en-IN" sz="2000" dirty="0" err="1">
                <a:solidFill>
                  <a:schemeClr val="accent4">
                    <a:lumMod val="20000"/>
                    <a:lumOff val="80000"/>
                  </a:schemeClr>
                </a:solidFill>
                <a:effectLst/>
                <a:latin typeface="Franklin Gothic Medium" panose="020B0603020102020204" pitchFamily="34" charset="0"/>
                <a:ea typeface="Calibri" panose="020F0502020204030204" pitchFamily="34" charset="0"/>
                <a:cs typeface="Times New Roman" panose="02020603050405020304" pitchFamily="18" charset="0"/>
              </a:rPr>
              <a:t>Alwalid</a:t>
            </a:r>
            <a:r>
              <a:rPr lang="en-IN" sz="2000" dirty="0">
                <a:solidFill>
                  <a:schemeClr val="accent4">
                    <a:lumMod val="20000"/>
                    <a:lumOff val="80000"/>
                  </a:schemeClr>
                </a:solidFill>
                <a:effectLst/>
                <a:latin typeface="Franklin Gothic Medium" panose="020B0603020102020204" pitchFamily="34" charset="0"/>
                <a:ea typeface="Calibri" panose="020F0502020204030204" pitchFamily="34" charset="0"/>
                <a:cs typeface="Times New Roman" panose="02020603050405020304" pitchFamily="18" charset="0"/>
              </a:rPr>
              <a:t>, J. Gu, et al., "Radiological findings from 81 patients with COVID-19 pneumonia in Wuhan, China: a descriptive study," The Lancet Infectious Diseases, 2020.</a:t>
            </a:r>
          </a:p>
          <a:p>
            <a:pPr marL="342900" lvl="0" indent="-342900" algn="just">
              <a:lnSpc>
                <a:spcPct val="107000"/>
              </a:lnSpc>
              <a:spcAft>
                <a:spcPts val="800"/>
              </a:spcAft>
              <a:buFont typeface="+mj-lt"/>
              <a:buAutoNum type="arabicPeriod"/>
            </a:pPr>
            <a:r>
              <a:rPr lang="en-IN" sz="2000" dirty="0">
                <a:solidFill>
                  <a:schemeClr val="accent4">
                    <a:lumMod val="20000"/>
                    <a:lumOff val="80000"/>
                  </a:schemeClr>
                </a:solidFill>
                <a:effectLst/>
                <a:latin typeface="Franklin Gothic Medium" panose="020B0603020102020204" pitchFamily="34" charset="0"/>
                <a:ea typeface="Calibri" panose="020F0502020204030204" pitchFamily="34" charset="0"/>
                <a:cs typeface="Times New Roman" panose="02020603050405020304" pitchFamily="18" charset="0"/>
              </a:rPr>
              <a:t>Linda Wang and Alexander Wong. “COVID-Net: A tailored deep convolutional neural network design for detection of COVID-19 cases from chest radiography images”. In: </a:t>
            </a:r>
            <a:r>
              <a:rPr lang="en-IN" sz="2000" dirty="0" err="1">
                <a:solidFill>
                  <a:schemeClr val="accent4">
                    <a:lumMod val="20000"/>
                    <a:lumOff val="80000"/>
                  </a:schemeClr>
                </a:solidFill>
                <a:effectLst/>
                <a:latin typeface="Franklin Gothic Medium" panose="020B0603020102020204" pitchFamily="34" charset="0"/>
                <a:ea typeface="Calibri" panose="020F0502020204030204" pitchFamily="34" charset="0"/>
                <a:cs typeface="Times New Roman" panose="02020603050405020304" pitchFamily="18" charset="0"/>
              </a:rPr>
              <a:t>arXiv</a:t>
            </a:r>
            <a:r>
              <a:rPr lang="en-IN" sz="2000" dirty="0">
                <a:solidFill>
                  <a:schemeClr val="accent4">
                    <a:lumMod val="20000"/>
                    <a:lumOff val="80000"/>
                  </a:schemeClr>
                </a:solidFill>
                <a:effectLst/>
                <a:latin typeface="Franklin Gothic Medium" panose="020B0603020102020204" pitchFamily="34" charset="0"/>
                <a:ea typeface="Calibri" panose="020F0502020204030204" pitchFamily="34" charset="0"/>
                <a:cs typeface="Times New Roman" panose="02020603050405020304" pitchFamily="18" charset="0"/>
              </a:rPr>
              <a:t> (2020), </a:t>
            </a:r>
            <a:r>
              <a:rPr lang="en-IN" sz="2000" dirty="0" err="1">
                <a:solidFill>
                  <a:schemeClr val="accent4">
                    <a:lumMod val="20000"/>
                    <a:lumOff val="80000"/>
                  </a:schemeClr>
                </a:solidFill>
                <a:effectLst/>
                <a:latin typeface="Franklin Gothic Medium" panose="020B0603020102020204" pitchFamily="34" charset="0"/>
                <a:ea typeface="Calibri" panose="020F0502020204030204" pitchFamily="34" charset="0"/>
                <a:cs typeface="Times New Roman" panose="02020603050405020304" pitchFamily="18" charset="0"/>
              </a:rPr>
              <a:t>arXiv</a:t>
            </a:r>
            <a:r>
              <a:rPr lang="en-IN" sz="2000" dirty="0">
                <a:solidFill>
                  <a:schemeClr val="accent4">
                    <a:lumMod val="20000"/>
                    <a:lumOff val="80000"/>
                  </a:schemeClr>
                </a:solidFill>
                <a:effectLst/>
                <a:latin typeface="Franklin Gothic Medium" panose="020B0603020102020204" pitchFamily="34" charset="0"/>
                <a:ea typeface="Calibri" panose="020F0502020204030204" pitchFamily="34" charset="0"/>
                <a:cs typeface="Times New Roman" panose="02020603050405020304" pitchFamily="18" charset="0"/>
              </a:rPr>
              <a:t>–2003.</a:t>
            </a:r>
          </a:p>
        </p:txBody>
      </p:sp>
    </p:spTree>
    <p:extLst>
      <p:ext uri="{BB962C8B-B14F-4D97-AF65-F5344CB8AC3E}">
        <p14:creationId xmlns:p14="http://schemas.microsoft.com/office/powerpoint/2010/main" val="23709379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14D4DD8D-8C58-4E28-923F-FA292F8A358A}"/>
              </a:ext>
            </a:extLst>
          </p:cNvPr>
          <p:cNvSpPr txBox="1"/>
          <p:nvPr/>
        </p:nvSpPr>
        <p:spPr>
          <a:xfrm>
            <a:off x="5838305" y="331956"/>
            <a:ext cx="6415088" cy="1200329"/>
          </a:xfrm>
          <a:prstGeom prst="rect">
            <a:avLst/>
          </a:prstGeom>
          <a:noFill/>
        </p:spPr>
        <p:txBody>
          <a:bodyPr wrap="square" rtlCol="0">
            <a:spAutoFit/>
          </a:bodyPr>
          <a:lstStyle/>
          <a:p>
            <a:r>
              <a:rPr lang="en-US" sz="5400" b="1" dirty="0">
                <a:solidFill>
                  <a:srgbClr val="FFFF00"/>
                </a:solidFill>
                <a:latin typeface="Bahnschrift SemiLight SemiConde" panose="020B0502040204020203" pitchFamily="34" charset="0"/>
                <a:ea typeface="Fira Code" panose="020B0809050000020004" pitchFamily="49" charset="0"/>
                <a:cs typeface="Fira Code" panose="020B0809050000020004" pitchFamily="49" charset="0"/>
              </a:rPr>
              <a:t>Problem Statement</a:t>
            </a:r>
          </a:p>
          <a:p>
            <a:endParaRPr lang="en-US" dirty="0"/>
          </a:p>
        </p:txBody>
      </p:sp>
      <p:cxnSp>
        <p:nvCxnSpPr>
          <p:cNvPr id="15" name="Straight Connector 14">
            <a:extLst>
              <a:ext uri="{FF2B5EF4-FFF2-40B4-BE49-F238E27FC236}">
                <a16:creationId xmlns:a16="http://schemas.microsoft.com/office/drawing/2014/main" id="{576B3B74-9558-48BF-8158-D5EB8E0E6CE2}"/>
              </a:ext>
            </a:extLst>
          </p:cNvPr>
          <p:cNvCxnSpPr>
            <a:cxnSpLocks/>
          </p:cNvCxnSpPr>
          <p:nvPr/>
        </p:nvCxnSpPr>
        <p:spPr>
          <a:xfrm>
            <a:off x="5985625" y="1166270"/>
            <a:ext cx="595884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AC564E55-E6C6-4E84-9F75-1B50F63EBECA}"/>
              </a:ext>
            </a:extLst>
          </p:cNvPr>
          <p:cNvSpPr txBox="1"/>
          <p:nvPr/>
        </p:nvSpPr>
        <p:spPr>
          <a:xfrm>
            <a:off x="5838305" y="1809810"/>
            <a:ext cx="6253480" cy="3539430"/>
          </a:xfrm>
          <a:prstGeom prst="rect">
            <a:avLst/>
          </a:prstGeom>
          <a:noFill/>
        </p:spPr>
        <p:txBody>
          <a:bodyPr wrap="square">
            <a:spAutoFit/>
          </a:bodyPr>
          <a:lstStyle/>
          <a:p>
            <a:r>
              <a:rPr lang="en-US" sz="2800" dirty="0">
                <a:solidFill>
                  <a:schemeClr val="bg1"/>
                </a:solidFill>
                <a:latin typeface="Roboto Condensed" panose="02000000000000000000" pitchFamily="2" charset="0"/>
                <a:ea typeface="Roboto Condensed" panose="02000000000000000000" pitchFamily="2" charset="0"/>
              </a:rPr>
              <a:t>Novel corona virus or covid-19 is an ongoing pandemic caused by severe acute respiratory syndrome. Test for covid-19 takes few hours to few days depending upon which test you take. If it is detected little earlier then the infected person can take proper precautions and can help from spreading corona virus. </a:t>
            </a:r>
          </a:p>
        </p:txBody>
      </p:sp>
    </p:spTree>
    <p:extLst>
      <p:ext uri="{BB962C8B-B14F-4D97-AF65-F5344CB8AC3E}">
        <p14:creationId xmlns:p14="http://schemas.microsoft.com/office/powerpoint/2010/main" val="32108145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AFCC"/>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3C6D30A-159E-4276-A1E7-083C99A4A6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8" name="Rectangle 17">
            <a:extLst>
              <a:ext uri="{FF2B5EF4-FFF2-40B4-BE49-F238E27FC236}">
                <a16:creationId xmlns:a16="http://schemas.microsoft.com/office/drawing/2014/main" id="{28FD6C36-EC89-4D38-A638-FCC2AC20C234}"/>
              </a:ext>
            </a:extLst>
          </p:cNvPr>
          <p:cNvSpPr/>
          <p:nvPr/>
        </p:nvSpPr>
        <p:spPr>
          <a:xfrm>
            <a:off x="0" y="4791"/>
            <a:ext cx="12192000" cy="6858000"/>
          </a:xfrm>
          <a:prstGeom prst="rect">
            <a:avLst/>
          </a:prstGeom>
          <a:solidFill>
            <a:schemeClr val="tx1">
              <a:alpha val="2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03FF3F0F-4774-4018-8300-C2B8378483BD}"/>
              </a:ext>
            </a:extLst>
          </p:cNvPr>
          <p:cNvSpPr/>
          <p:nvPr/>
        </p:nvSpPr>
        <p:spPr>
          <a:xfrm>
            <a:off x="904240" y="4469663"/>
            <a:ext cx="5191760" cy="1849120"/>
          </a:xfrm>
          <a:prstGeom prst="rect">
            <a:avLst/>
          </a:prstGeom>
          <a:solidFill>
            <a:srgbClr val="66FFCC">
              <a:alpha val="65000"/>
            </a:srgbClr>
          </a:solidFill>
          <a:ln>
            <a:solidFill>
              <a:schemeClr val="accent1">
                <a:shade val="50000"/>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2800" b="1" dirty="0">
                <a:solidFill>
                  <a:schemeClr val="bg1"/>
                </a:solidFill>
                <a:latin typeface="Bahnschrift Light" panose="020B0502040204020203" pitchFamily="34" charset="0"/>
                <a:ea typeface="Roboto Condensed" panose="02000000000000000000" pitchFamily="2" charset="0"/>
                <a:cs typeface="Fira Code" panose="020B0809050000020004" pitchFamily="49" charset="0"/>
              </a:rPr>
              <a:t>       Provide great accuracy.</a:t>
            </a:r>
            <a:endParaRPr lang="en-US" sz="2800" b="1" dirty="0">
              <a:solidFill>
                <a:schemeClr val="accent2">
                  <a:lumMod val="50000"/>
                </a:schemeClr>
              </a:solidFill>
              <a:latin typeface="Bahnschrift Light" panose="020B0502040204020203" pitchFamily="34" charset="0"/>
              <a:ea typeface="Roboto Condensed" panose="02000000000000000000" pitchFamily="2" charset="0"/>
              <a:cs typeface="Fira Code" panose="020B0809050000020004" pitchFamily="49" charset="0"/>
            </a:endParaRPr>
          </a:p>
        </p:txBody>
      </p:sp>
      <p:sp>
        <p:nvSpPr>
          <p:cNvPr id="21" name="Rectangle 20">
            <a:extLst>
              <a:ext uri="{FF2B5EF4-FFF2-40B4-BE49-F238E27FC236}">
                <a16:creationId xmlns:a16="http://schemas.microsoft.com/office/drawing/2014/main" id="{4CCA02C5-1413-4D45-A1E7-02E0E27A20F0}"/>
              </a:ext>
            </a:extLst>
          </p:cNvPr>
          <p:cNvSpPr/>
          <p:nvPr/>
        </p:nvSpPr>
        <p:spPr>
          <a:xfrm>
            <a:off x="6095999" y="2620543"/>
            <a:ext cx="5191760" cy="1849120"/>
          </a:xfrm>
          <a:prstGeom prst="rect">
            <a:avLst/>
          </a:prstGeom>
          <a:solidFill>
            <a:srgbClr val="79FFBC">
              <a:alpha val="64706"/>
            </a:srgbClr>
          </a:solidFill>
          <a:ln>
            <a:solidFill>
              <a:schemeClr val="accent1">
                <a:shade val="50000"/>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2800" b="1" dirty="0">
                <a:solidFill>
                  <a:schemeClr val="bg1"/>
                </a:solidFill>
                <a:latin typeface="Bahnschrift Light" panose="020B0502040204020203" pitchFamily="34" charset="0"/>
                <a:ea typeface="Roboto Condensed" panose="02000000000000000000" pitchFamily="2" charset="0"/>
                <a:cs typeface="Fira Code" panose="020B0809050000020004" pitchFamily="49" charset="0"/>
              </a:rPr>
              <a:t> Create a CNN model for prediction.</a:t>
            </a:r>
          </a:p>
        </p:txBody>
      </p:sp>
      <p:sp>
        <p:nvSpPr>
          <p:cNvPr id="22" name="TextBox 21">
            <a:extLst>
              <a:ext uri="{FF2B5EF4-FFF2-40B4-BE49-F238E27FC236}">
                <a16:creationId xmlns:a16="http://schemas.microsoft.com/office/drawing/2014/main" id="{49BE1450-33FD-45CE-8480-213D2C046B17}"/>
              </a:ext>
            </a:extLst>
          </p:cNvPr>
          <p:cNvSpPr txBox="1"/>
          <p:nvPr/>
        </p:nvSpPr>
        <p:spPr>
          <a:xfrm>
            <a:off x="574040" y="82550"/>
            <a:ext cx="3728720" cy="1938992"/>
          </a:xfrm>
          <a:prstGeom prst="rect">
            <a:avLst/>
          </a:prstGeom>
          <a:noFill/>
        </p:spPr>
        <p:txBody>
          <a:bodyPr wrap="square" rtlCol="0">
            <a:spAutoFit/>
          </a:bodyPr>
          <a:lstStyle/>
          <a:p>
            <a:pPr algn="just"/>
            <a:r>
              <a:rPr lang="en-US" sz="6000" b="1" dirty="0">
                <a:solidFill>
                  <a:srgbClr val="92D050"/>
                </a:solidFill>
                <a:latin typeface="Bahnschrift SemiLight SemiConde" panose="020B0502040204020203" pitchFamily="34" charset="0"/>
                <a:ea typeface="Fira Code" panose="020B0809050000020004" pitchFamily="49" charset="0"/>
                <a:cs typeface="Fira Code" panose="020B0809050000020004" pitchFamily="49" charset="0"/>
              </a:rPr>
              <a:t>Objectives:</a:t>
            </a:r>
          </a:p>
        </p:txBody>
      </p:sp>
      <p:sp>
        <p:nvSpPr>
          <p:cNvPr id="23" name="Rectangle 22">
            <a:extLst>
              <a:ext uri="{FF2B5EF4-FFF2-40B4-BE49-F238E27FC236}">
                <a16:creationId xmlns:a16="http://schemas.microsoft.com/office/drawing/2014/main" id="{DE6842CB-A875-436B-9A4A-F15D00ABB2A4}"/>
              </a:ext>
            </a:extLst>
          </p:cNvPr>
          <p:cNvSpPr/>
          <p:nvPr/>
        </p:nvSpPr>
        <p:spPr>
          <a:xfrm>
            <a:off x="904240" y="2621280"/>
            <a:ext cx="5191760" cy="1849120"/>
          </a:xfrm>
          <a:prstGeom prst="rect">
            <a:avLst/>
          </a:prstGeom>
          <a:solidFill>
            <a:schemeClr val="bg1">
              <a:alpha val="56000"/>
            </a:schemeClr>
          </a:solidFill>
          <a:ln w="9525">
            <a:solidFill>
              <a:schemeClr val="accent1">
                <a:shade val="50000"/>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2800" b="1" dirty="0">
                <a:solidFill>
                  <a:schemeClr val="tx1"/>
                </a:solidFill>
                <a:latin typeface="Bahnschrift Light" panose="020B0502040204020203" pitchFamily="34" charset="0"/>
                <a:ea typeface="Roboto Condensed" panose="02000000000000000000" pitchFamily="2" charset="0"/>
                <a:cs typeface="Fira Code" panose="020B0809050000020004" pitchFamily="49" charset="0"/>
              </a:rPr>
              <a:t>Provide user friendly interface with useful information and precautions.</a:t>
            </a:r>
          </a:p>
        </p:txBody>
      </p:sp>
      <p:sp>
        <p:nvSpPr>
          <p:cNvPr id="24" name="Rectangle 23">
            <a:extLst>
              <a:ext uri="{FF2B5EF4-FFF2-40B4-BE49-F238E27FC236}">
                <a16:creationId xmlns:a16="http://schemas.microsoft.com/office/drawing/2014/main" id="{498C0A5F-C619-44C0-BD0F-29C756266A9E}"/>
              </a:ext>
            </a:extLst>
          </p:cNvPr>
          <p:cNvSpPr/>
          <p:nvPr/>
        </p:nvSpPr>
        <p:spPr>
          <a:xfrm>
            <a:off x="6095999" y="4470400"/>
            <a:ext cx="5191760" cy="1849120"/>
          </a:xfrm>
          <a:prstGeom prst="rect">
            <a:avLst/>
          </a:prstGeom>
          <a:solidFill>
            <a:schemeClr val="bg1">
              <a:alpha val="56000"/>
            </a:schemeClr>
          </a:solidFill>
          <a:ln w="9525">
            <a:solidFill>
              <a:schemeClr val="accent1">
                <a:shade val="50000"/>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2800" b="1" dirty="0">
                <a:solidFill>
                  <a:schemeClr val="tx1"/>
                </a:solidFill>
                <a:latin typeface="Bahnschrift Light" panose="020B0502040204020203" pitchFamily="34" charset="0"/>
                <a:ea typeface="Fira Code" panose="020B0809050000020004" pitchFamily="49" charset="0"/>
                <a:cs typeface="Fira Code" panose="020B0809050000020004" pitchFamily="49" charset="0"/>
              </a:rPr>
              <a:t>      </a:t>
            </a:r>
            <a:r>
              <a:rPr lang="en-US" sz="2800" b="1" dirty="0">
                <a:solidFill>
                  <a:schemeClr val="tx1"/>
                </a:solidFill>
                <a:latin typeface="Bahnschrift Light" panose="020B0502040204020203" pitchFamily="34" charset="0"/>
                <a:ea typeface="Roboto Condensed" panose="02000000000000000000" pitchFamily="2" charset="0"/>
                <a:cs typeface="Fira Code" panose="020B0809050000020004" pitchFamily="49" charset="0"/>
              </a:rPr>
              <a:t>Create/Find reliable dataset.</a:t>
            </a:r>
          </a:p>
        </p:txBody>
      </p:sp>
      <p:sp>
        <p:nvSpPr>
          <p:cNvPr id="25" name="TextBox 24">
            <a:extLst>
              <a:ext uri="{FF2B5EF4-FFF2-40B4-BE49-F238E27FC236}">
                <a16:creationId xmlns:a16="http://schemas.microsoft.com/office/drawing/2014/main" id="{747C8007-B6F7-42BA-B3B0-CE3D9779D9A8}"/>
              </a:ext>
            </a:extLst>
          </p:cNvPr>
          <p:cNvSpPr txBox="1"/>
          <p:nvPr/>
        </p:nvSpPr>
        <p:spPr>
          <a:xfrm>
            <a:off x="544174" y="1330157"/>
            <a:ext cx="11103651" cy="1384995"/>
          </a:xfrm>
          <a:prstGeom prst="rect">
            <a:avLst/>
          </a:prstGeom>
          <a:noFill/>
        </p:spPr>
        <p:txBody>
          <a:bodyPr wrap="square" rtlCol="0">
            <a:spAutoFit/>
          </a:bodyPr>
          <a:lstStyle/>
          <a:p>
            <a:r>
              <a:rPr lang="en-US" sz="2800" b="1" dirty="0">
                <a:solidFill>
                  <a:schemeClr val="bg1"/>
                </a:solidFill>
                <a:latin typeface="Bahnschrift Light" panose="020B0502040204020203" pitchFamily="34" charset="0"/>
                <a:ea typeface="Roboto Condensed" panose="02000000000000000000" pitchFamily="2" charset="0"/>
              </a:rPr>
              <a:t>Developing a website which will accept image of the chest X-ray from user and give the result if the user is normal or infected by pneumonia or covid-19.    </a:t>
            </a:r>
          </a:p>
        </p:txBody>
      </p:sp>
      <p:cxnSp>
        <p:nvCxnSpPr>
          <p:cNvPr id="26" name="Straight Connector 25">
            <a:extLst>
              <a:ext uri="{FF2B5EF4-FFF2-40B4-BE49-F238E27FC236}">
                <a16:creationId xmlns:a16="http://schemas.microsoft.com/office/drawing/2014/main" id="{0C4C0F28-45C1-4A92-9158-54AADD94C584}"/>
              </a:ext>
            </a:extLst>
          </p:cNvPr>
          <p:cNvCxnSpPr>
            <a:cxnSpLocks/>
          </p:cNvCxnSpPr>
          <p:nvPr/>
        </p:nvCxnSpPr>
        <p:spPr>
          <a:xfrm>
            <a:off x="574040" y="944880"/>
            <a:ext cx="3515360" cy="0"/>
          </a:xfrm>
          <a:prstGeom prst="line">
            <a:avLst/>
          </a:prstGeom>
          <a:ln w="19050">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pic>
        <p:nvPicPr>
          <p:cNvPr id="27" name="Graphic 26" descr="Lightbulb">
            <a:extLst>
              <a:ext uri="{FF2B5EF4-FFF2-40B4-BE49-F238E27FC236}">
                <a16:creationId xmlns:a16="http://schemas.microsoft.com/office/drawing/2014/main" id="{2D995E76-6642-49CA-9D6C-9FDBADB710E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9515" y="305411"/>
            <a:ext cx="662330" cy="662330"/>
          </a:xfrm>
          <a:prstGeom prst="rect">
            <a:avLst/>
          </a:prstGeom>
        </p:spPr>
      </p:pic>
      <p:pic>
        <p:nvPicPr>
          <p:cNvPr id="12" name="Graphic 11" descr="Lightbulb">
            <a:extLst>
              <a:ext uri="{FF2B5EF4-FFF2-40B4-BE49-F238E27FC236}">
                <a16:creationId xmlns:a16="http://schemas.microsoft.com/office/drawing/2014/main" id="{2FC50BC4-40B3-4373-9408-4EFA3B89ADA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9515" y="259690"/>
            <a:ext cx="662330" cy="662330"/>
          </a:xfrm>
          <a:prstGeom prst="rect">
            <a:avLst/>
          </a:prstGeom>
        </p:spPr>
      </p:pic>
    </p:spTree>
    <p:extLst>
      <p:ext uri="{BB962C8B-B14F-4D97-AF65-F5344CB8AC3E}">
        <p14:creationId xmlns:p14="http://schemas.microsoft.com/office/powerpoint/2010/main" val="19424891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060FA1E4-2A0A-47DE-B854-D444918C84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4168876" cy="6858000"/>
          </a:xfrm>
          <a:prstGeom prst="rect">
            <a:avLst/>
          </a:prstGeom>
        </p:spPr>
      </p:pic>
      <p:sp>
        <p:nvSpPr>
          <p:cNvPr id="21" name="Rectangle 20">
            <a:extLst>
              <a:ext uri="{FF2B5EF4-FFF2-40B4-BE49-F238E27FC236}">
                <a16:creationId xmlns:a16="http://schemas.microsoft.com/office/drawing/2014/main" id="{16B8F444-B3B7-45FD-BAD7-F0FDAAC061BA}"/>
              </a:ext>
            </a:extLst>
          </p:cNvPr>
          <p:cNvSpPr/>
          <p:nvPr/>
        </p:nvSpPr>
        <p:spPr>
          <a:xfrm>
            <a:off x="-1" y="0"/>
            <a:ext cx="4168875" cy="6858000"/>
          </a:xfrm>
          <a:prstGeom prst="rect">
            <a:avLst/>
          </a:prstGeom>
          <a:solidFill>
            <a:schemeClr val="tx1">
              <a:alpha val="6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1AA4C953-4D3C-43B9-A161-C56D9BD1117A}"/>
              </a:ext>
            </a:extLst>
          </p:cNvPr>
          <p:cNvSpPr txBox="1"/>
          <p:nvPr/>
        </p:nvSpPr>
        <p:spPr>
          <a:xfrm>
            <a:off x="976174" y="2828155"/>
            <a:ext cx="2023202" cy="1938992"/>
          </a:xfrm>
          <a:prstGeom prst="rect">
            <a:avLst/>
          </a:prstGeom>
          <a:noFill/>
        </p:spPr>
        <p:txBody>
          <a:bodyPr wrap="square" rtlCol="0">
            <a:spAutoFit/>
          </a:bodyPr>
          <a:lstStyle/>
          <a:p>
            <a:r>
              <a:rPr lang="en-US" sz="6000" dirty="0">
                <a:solidFill>
                  <a:srgbClr val="FF3399"/>
                </a:solidFill>
                <a:latin typeface="Bahnschrift SemiLight SemiConde" panose="020B0502040204020203" pitchFamily="34" charset="0"/>
              </a:rPr>
              <a:t>Tools Used</a:t>
            </a:r>
          </a:p>
        </p:txBody>
      </p:sp>
      <p:cxnSp>
        <p:nvCxnSpPr>
          <p:cNvPr id="33" name="Straight Connector 32">
            <a:extLst>
              <a:ext uri="{FF2B5EF4-FFF2-40B4-BE49-F238E27FC236}">
                <a16:creationId xmlns:a16="http://schemas.microsoft.com/office/drawing/2014/main" id="{817EE5F0-9E48-4878-830B-5D5AC6F16954}"/>
              </a:ext>
            </a:extLst>
          </p:cNvPr>
          <p:cNvCxnSpPr>
            <a:cxnSpLocks/>
          </p:cNvCxnSpPr>
          <p:nvPr/>
        </p:nvCxnSpPr>
        <p:spPr>
          <a:xfrm>
            <a:off x="166718" y="4743229"/>
            <a:ext cx="3642113" cy="0"/>
          </a:xfrm>
          <a:prstGeom prst="line">
            <a:avLst/>
          </a:prstGeom>
          <a:ln w="19050">
            <a:solidFill>
              <a:srgbClr val="FF3399"/>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20B82756-124B-454E-821E-1FB1FD00F540}"/>
              </a:ext>
            </a:extLst>
          </p:cNvPr>
          <p:cNvCxnSpPr/>
          <p:nvPr/>
        </p:nvCxnSpPr>
        <p:spPr>
          <a:xfrm>
            <a:off x="5208162" y="2082271"/>
            <a:ext cx="2367280" cy="0"/>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EDA19BF0-E037-4D1A-AE22-60DFC817310C}"/>
              </a:ext>
            </a:extLst>
          </p:cNvPr>
          <p:cNvSpPr txBox="1"/>
          <p:nvPr/>
        </p:nvSpPr>
        <p:spPr>
          <a:xfrm>
            <a:off x="5262448" y="1386778"/>
            <a:ext cx="2367280" cy="584775"/>
          </a:xfrm>
          <a:prstGeom prst="rect">
            <a:avLst/>
          </a:prstGeom>
          <a:noFill/>
        </p:spPr>
        <p:txBody>
          <a:bodyPr wrap="square" rtlCol="0">
            <a:spAutoFit/>
          </a:bodyPr>
          <a:lstStyle/>
          <a:p>
            <a:r>
              <a:rPr lang="en-US" sz="3200" b="1" dirty="0">
                <a:solidFill>
                  <a:srgbClr val="FF3399"/>
                </a:solidFill>
                <a:latin typeface="Bahnschrift Light" panose="020B0502040204020203" pitchFamily="34" charset="0"/>
                <a:ea typeface="Roboto Condensed" panose="02000000000000000000" pitchFamily="2" charset="0"/>
              </a:rPr>
              <a:t>Code Editor</a:t>
            </a:r>
          </a:p>
        </p:txBody>
      </p:sp>
      <p:sp>
        <p:nvSpPr>
          <p:cNvPr id="38" name="TextBox 37">
            <a:extLst>
              <a:ext uri="{FF2B5EF4-FFF2-40B4-BE49-F238E27FC236}">
                <a16:creationId xmlns:a16="http://schemas.microsoft.com/office/drawing/2014/main" id="{E1F9D8B1-667D-4747-8540-33CBA1773C29}"/>
              </a:ext>
            </a:extLst>
          </p:cNvPr>
          <p:cNvSpPr txBox="1"/>
          <p:nvPr/>
        </p:nvSpPr>
        <p:spPr>
          <a:xfrm>
            <a:off x="5208162" y="2218857"/>
            <a:ext cx="2626360" cy="1569660"/>
          </a:xfrm>
          <a:prstGeom prst="rect">
            <a:avLst/>
          </a:prstGeom>
          <a:noFill/>
        </p:spPr>
        <p:txBody>
          <a:bodyPr wrap="square" rtlCol="0">
            <a:spAutoFit/>
          </a:bodyPr>
          <a:lstStyle/>
          <a:p>
            <a:r>
              <a:rPr lang="en-US" sz="2400" b="1" dirty="0">
                <a:latin typeface="Bahnschrift Light" panose="020B0502040204020203" pitchFamily="34" charset="0"/>
                <a:ea typeface="Roboto Condensed" panose="02000000000000000000" pitchFamily="2" charset="0"/>
              </a:rPr>
              <a:t>Visual Studio code</a:t>
            </a:r>
          </a:p>
          <a:p>
            <a:r>
              <a:rPr lang="en-US" sz="2400" b="1" dirty="0" err="1">
                <a:latin typeface="Bahnschrift Light" panose="020B0502040204020203" pitchFamily="34" charset="0"/>
                <a:ea typeface="Roboto Condensed" panose="02000000000000000000" pitchFamily="2" charset="0"/>
              </a:rPr>
              <a:t>Jupyter</a:t>
            </a:r>
            <a:r>
              <a:rPr lang="en-US" sz="2400" b="1" dirty="0">
                <a:latin typeface="Bahnschrift Light" panose="020B0502040204020203" pitchFamily="34" charset="0"/>
                <a:ea typeface="Roboto Condensed" panose="02000000000000000000" pitchFamily="2" charset="0"/>
              </a:rPr>
              <a:t> Notebook.</a:t>
            </a:r>
          </a:p>
        </p:txBody>
      </p:sp>
      <p:pic>
        <p:nvPicPr>
          <p:cNvPr id="39" name="Picture 38">
            <a:extLst>
              <a:ext uri="{FF2B5EF4-FFF2-40B4-BE49-F238E27FC236}">
                <a16:creationId xmlns:a16="http://schemas.microsoft.com/office/drawing/2014/main" id="{01D0E538-F50F-4E6C-B1A0-E7E25AFB89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47561" y="1569880"/>
            <a:ext cx="357246" cy="357246"/>
          </a:xfrm>
          <a:prstGeom prst="rect">
            <a:avLst/>
          </a:prstGeom>
        </p:spPr>
      </p:pic>
      <p:cxnSp>
        <p:nvCxnSpPr>
          <p:cNvPr id="40" name="Straight Connector 39">
            <a:extLst>
              <a:ext uri="{FF2B5EF4-FFF2-40B4-BE49-F238E27FC236}">
                <a16:creationId xmlns:a16="http://schemas.microsoft.com/office/drawing/2014/main" id="{A5321B2F-ED68-4727-BFAC-3814FD4E4182}"/>
              </a:ext>
            </a:extLst>
          </p:cNvPr>
          <p:cNvCxnSpPr>
            <a:cxnSpLocks/>
          </p:cNvCxnSpPr>
          <p:nvPr/>
        </p:nvCxnSpPr>
        <p:spPr>
          <a:xfrm>
            <a:off x="9020762" y="2033110"/>
            <a:ext cx="2091282" cy="0"/>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089BFAAD-2DC5-4DDB-B403-9DEDA1747F4F}"/>
              </a:ext>
            </a:extLst>
          </p:cNvPr>
          <p:cNvSpPr txBox="1"/>
          <p:nvPr/>
        </p:nvSpPr>
        <p:spPr>
          <a:xfrm>
            <a:off x="9346656" y="1386779"/>
            <a:ext cx="1955801" cy="584775"/>
          </a:xfrm>
          <a:prstGeom prst="rect">
            <a:avLst/>
          </a:prstGeom>
          <a:noFill/>
        </p:spPr>
        <p:txBody>
          <a:bodyPr wrap="square" rtlCol="0">
            <a:spAutoFit/>
          </a:bodyPr>
          <a:lstStyle/>
          <a:p>
            <a:r>
              <a:rPr lang="en-US" sz="3200" b="1" dirty="0" err="1">
                <a:solidFill>
                  <a:srgbClr val="FF3399"/>
                </a:solidFill>
                <a:latin typeface="Bahnschrift Light" panose="020B0502040204020203" pitchFamily="34" charset="0"/>
                <a:ea typeface="Roboto Condensed" panose="02000000000000000000" pitchFamily="2" charset="0"/>
              </a:rPr>
              <a:t>FrontEnd</a:t>
            </a:r>
            <a:endParaRPr lang="en-US" sz="3600" b="1" dirty="0">
              <a:solidFill>
                <a:srgbClr val="FF3399"/>
              </a:solidFill>
              <a:latin typeface="Bahnschrift Light" panose="020B0502040204020203" pitchFamily="34" charset="0"/>
              <a:ea typeface="Roboto Condensed" panose="02000000000000000000" pitchFamily="2" charset="0"/>
            </a:endParaRPr>
          </a:p>
        </p:txBody>
      </p:sp>
      <p:sp>
        <p:nvSpPr>
          <p:cNvPr id="42" name="TextBox 41">
            <a:extLst>
              <a:ext uri="{FF2B5EF4-FFF2-40B4-BE49-F238E27FC236}">
                <a16:creationId xmlns:a16="http://schemas.microsoft.com/office/drawing/2014/main" id="{A05C812E-0A6D-4D97-8EDB-C9057C3E38FA}"/>
              </a:ext>
            </a:extLst>
          </p:cNvPr>
          <p:cNvSpPr txBox="1"/>
          <p:nvPr/>
        </p:nvSpPr>
        <p:spPr>
          <a:xfrm>
            <a:off x="9435409" y="2097107"/>
            <a:ext cx="1573161" cy="830997"/>
          </a:xfrm>
          <a:prstGeom prst="rect">
            <a:avLst/>
          </a:prstGeom>
          <a:noFill/>
        </p:spPr>
        <p:txBody>
          <a:bodyPr wrap="square" rtlCol="0">
            <a:spAutoFit/>
          </a:bodyPr>
          <a:lstStyle/>
          <a:p>
            <a:pPr algn="ctr"/>
            <a:r>
              <a:rPr lang="en-US" sz="2400" b="1" dirty="0">
                <a:latin typeface="Bahnschrift Light" panose="020B0502040204020203" pitchFamily="34" charset="0"/>
                <a:ea typeface="Roboto Condensed" panose="02000000000000000000" pitchFamily="2" charset="0"/>
              </a:rPr>
              <a:t>HTML</a:t>
            </a:r>
          </a:p>
          <a:p>
            <a:pPr algn="ctr"/>
            <a:r>
              <a:rPr lang="en-US" sz="2400" b="1" dirty="0">
                <a:latin typeface="Bahnschrift Light" panose="020B0502040204020203" pitchFamily="34" charset="0"/>
                <a:ea typeface="Roboto Condensed" panose="02000000000000000000" pitchFamily="2" charset="0"/>
              </a:rPr>
              <a:t>CSS</a:t>
            </a:r>
          </a:p>
        </p:txBody>
      </p:sp>
      <p:pic>
        <p:nvPicPr>
          <p:cNvPr id="43" name="Picture 42">
            <a:extLst>
              <a:ext uri="{FF2B5EF4-FFF2-40B4-BE49-F238E27FC236}">
                <a16:creationId xmlns:a16="http://schemas.microsoft.com/office/drawing/2014/main" id="{5ABF9A49-26EF-4019-B936-9EB2534408CD}"/>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100000"/>
                    </a14:imgEffect>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8931868" y="1520719"/>
            <a:ext cx="471686" cy="471686"/>
          </a:xfrm>
          <a:prstGeom prst="rect">
            <a:avLst/>
          </a:prstGeom>
        </p:spPr>
      </p:pic>
      <p:cxnSp>
        <p:nvCxnSpPr>
          <p:cNvPr id="44" name="Straight Connector 43">
            <a:extLst>
              <a:ext uri="{FF2B5EF4-FFF2-40B4-BE49-F238E27FC236}">
                <a16:creationId xmlns:a16="http://schemas.microsoft.com/office/drawing/2014/main" id="{CC7DDCEC-EEC2-4266-9E1F-D34A5AB57227}"/>
              </a:ext>
            </a:extLst>
          </p:cNvPr>
          <p:cNvCxnSpPr/>
          <p:nvPr/>
        </p:nvCxnSpPr>
        <p:spPr>
          <a:xfrm>
            <a:off x="4990772" y="4923800"/>
            <a:ext cx="2367280" cy="0"/>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2C2F45A5-E14D-4848-8FF8-4372039D394F}"/>
              </a:ext>
            </a:extLst>
          </p:cNvPr>
          <p:cNvSpPr txBox="1"/>
          <p:nvPr/>
        </p:nvSpPr>
        <p:spPr>
          <a:xfrm>
            <a:off x="5495086" y="4277469"/>
            <a:ext cx="2221517" cy="584775"/>
          </a:xfrm>
          <a:prstGeom prst="rect">
            <a:avLst/>
          </a:prstGeom>
          <a:noFill/>
        </p:spPr>
        <p:txBody>
          <a:bodyPr wrap="square" rtlCol="0">
            <a:spAutoFit/>
          </a:bodyPr>
          <a:lstStyle/>
          <a:p>
            <a:r>
              <a:rPr lang="en-US" sz="3200" b="1" dirty="0">
                <a:solidFill>
                  <a:srgbClr val="FF3399"/>
                </a:solidFill>
                <a:latin typeface="Bahnschrift Light" panose="020B0502040204020203" pitchFamily="34" charset="0"/>
                <a:ea typeface="Roboto Condensed" panose="02000000000000000000" pitchFamily="2" charset="0"/>
              </a:rPr>
              <a:t>Back End</a:t>
            </a:r>
          </a:p>
        </p:txBody>
      </p:sp>
      <p:sp>
        <p:nvSpPr>
          <p:cNvPr id="46" name="TextBox 45">
            <a:extLst>
              <a:ext uri="{FF2B5EF4-FFF2-40B4-BE49-F238E27FC236}">
                <a16:creationId xmlns:a16="http://schemas.microsoft.com/office/drawing/2014/main" id="{06721D9F-37D4-4929-8BBD-8B73C2F870D9}"/>
              </a:ext>
            </a:extLst>
          </p:cNvPr>
          <p:cNvSpPr txBox="1"/>
          <p:nvPr/>
        </p:nvSpPr>
        <p:spPr>
          <a:xfrm>
            <a:off x="5574647" y="4961037"/>
            <a:ext cx="1573162" cy="830997"/>
          </a:xfrm>
          <a:prstGeom prst="rect">
            <a:avLst/>
          </a:prstGeom>
          <a:noFill/>
        </p:spPr>
        <p:txBody>
          <a:bodyPr wrap="square" rtlCol="0">
            <a:spAutoFit/>
          </a:bodyPr>
          <a:lstStyle/>
          <a:p>
            <a:pPr algn="ctr"/>
            <a:r>
              <a:rPr lang="en-US" sz="2400" b="1" dirty="0">
                <a:latin typeface="Bahnschrift Light" panose="020B0502040204020203" pitchFamily="34" charset="0"/>
                <a:ea typeface="Roboto Condensed" panose="02000000000000000000" pitchFamily="2" charset="0"/>
              </a:rPr>
              <a:t>Django</a:t>
            </a:r>
          </a:p>
          <a:p>
            <a:pPr algn="ctr"/>
            <a:endParaRPr lang="en-US" sz="2400" b="1" dirty="0">
              <a:latin typeface="Bahnschrift Light" panose="020B0502040204020203" pitchFamily="34" charset="0"/>
              <a:ea typeface="Roboto Condensed" panose="02000000000000000000" pitchFamily="2" charset="0"/>
            </a:endParaRPr>
          </a:p>
        </p:txBody>
      </p:sp>
      <p:cxnSp>
        <p:nvCxnSpPr>
          <p:cNvPr id="47" name="Straight Connector 46">
            <a:extLst>
              <a:ext uri="{FF2B5EF4-FFF2-40B4-BE49-F238E27FC236}">
                <a16:creationId xmlns:a16="http://schemas.microsoft.com/office/drawing/2014/main" id="{4B0916ED-82A2-4869-B15A-A6B88CB11616}"/>
              </a:ext>
            </a:extLst>
          </p:cNvPr>
          <p:cNvCxnSpPr/>
          <p:nvPr/>
        </p:nvCxnSpPr>
        <p:spPr>
          <a:xfrm>
            <a:off x="8840679" y="4908580"/>
            <a:ext cx="2367280" cy="0"/>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177A6BC6-EA16-4842-BB07-4173BCA49DEE}"/>
              </a:ext>
            </a:extLst>
          </p:cNvPr>
          <p:cNvSpPr txBox="1"/>
          <p:nvPr/>
        </p:nvSpPr>
        <p:spPr>
          <a:xfrm>
            <a:off x="9483544" y="4277469"/>
            <a:ext cx="1732282" cy="584775"/>
          </a:xfrm>
          <a:prstGeom prst="rect">
            <a:avLst/>
          </a:prstGeom>
          <a:noFill/>
        </p:spPr>
        <p:txBody>
          <a:bodyPr wrap="square" rtlCol="0">
            <a:spAutoFit/>
          </a:bodyPr>
          <a:lstStyle/>
          <a:p>
            <a:r>
              <a:rPr lang="en-US" sz="3200" b="1" dirty="0">
                <a:solidFill>
                  <a:srgbClr val="FF3399"/>
                </a:solidFill>
                <a:latin typeface="Bahnschrift Light" panose="020B0502040204020203" pitchFamily="34" charset="0"/>
                <a:ea typeface="Roboto Condensed" panose="02000000000000000000" pitchFamily="2" charset="0"/>
              </a:rPr>
              <a:t>DL Tool</a:t>
            </a:r>
          </a:p>
        </p:txBody>
      </p:sp>
      <p:sp>
        <p:nvSpPr>
          <p:cNvPr id="49" name="TextBox 48">
            <a:extLst>
              <a:ext uri="{FF2B5EF4-FFF2-40B4-BE49-F238E27FC236}">
                <a16:creationId xmlns:a16="http://schemas.microsoft.com/office/drawing/2014/main" id="{076DDB88-0C9E-49E8-B576-9B76F0D13A88}"/>
              </a:ext>
            </a:extLst>
          </p:cNvPr>
          <p:cNvSpPr txBox="1"/>
          <p:nvPr/>
        </p:nvSpPr>
        <p:spPr>
          <a:xfrm>
            <a:off x="9483544" y="5009556"/>
            <a:ext cx="1573162" cy="461665"/>
          </a:xfrm>
          <a:prstGeom prst="rect">
            <a:avLst/>
          </a:prstGeom>
          <a:noFill/>
        </p:spPr>
        <p:txBody>
          <a:bodyPr wrap="square" rtlCol="0">
            <a:spAutoFit/>
          </a:bodyPr>
          <a:lstStyle/>
          <a:p>
            <a:pPr algn="ctr"/>
            <a:r>
              <a:rPr lang="en-US" sz="2400" b="1" dirty="0">
                <a:latin typeface="Bahnschrift Light" panose="020B0502040204020203" pitchFamily="34" charset="0"/>
                <a:ea typeface="Roboto Condensed" panose="02000000000000000000" pitchFamily="2" charset="0"/>
              </a:rPr>
              <a:t>Resnet 18</a:t>
            </a:r>
          </a:p>
        </p:txBody>
      </p:sp>
      <p:pic>
        <p:nvPicPr>
          <p:cNvPr id="51" name="Picture 50">
            <a:extLst>
              <a:ext uri="{FF2B5EF4-FFF2-40B4-BE49-F238E27FC236}">
                <a16:creationId xmlns:a16="http://schemas.microsoft.com/office/drawing/2014/main" id="{DECE5494-53C0-4105-A235-70250572676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32186" y="4479924"/>
            <a:ext cx="351952" cy="351952"/>
          </a:xfrm>
          <a:prstGeom prst="rect">
            <a:avLst/>
          </a:prstGeom>
        </p:spPr>
      </p:pic>
      <p:pic>
        <p:nvPicPr>
          <p:cNvPr id="27" name="Picture 26">
            <a:extLst>
              <a:ext uri="{FF2B5EF4-FFF2-40B4-BE49-F238E27FC236}">
                <a16:creationId xmlns:a16="http://schemas.microsoft.com/office/drawing/2014/main" id="{70DE8C09-4594-43AC-AF1A-DDC758E0D3C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931868" y="4348863"/>
            <a:ext cx="503541" cy="503541"/>
          </a:xfrm>
          <a:prstGeom prst="rect">
            <a:avLst/>
          </a:prstGeom>
        </p:spPr>
      </p:pic>
      <p:sp>
        <p:nvSpPr>
          <p:cNvPr id="53" name="Oval 52">
            <a:extLst>
              <a:ext uri="{FF2B5EF4-FFF2-40B4-BE49-F238E27FC236}">
                <a16:creationId xmlns:a16="http://schemas.microsoft.com/office/drawing/2014/main" id="{98CEE98D-0847-4BBD-A287-431C00A6F524}"/>
              </a:ext>
            </a:extLst>
          </p:cNvPr>
          <p:cNvSpPr/>
          <p:nvPr/>
        </p:nvSpPr>
        <p:spPr>
          <a:xfrm>
            <a:off x="-45571" y="-1820861"/>
            <a:ext cx="4221204" cy="3911715"/>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4" name="Graphic 53" descr="Gears">
            <a:extLst>
              <a:ext uri="{FF2B5EF4-FFF2-40B4-BE49-F238E27FC236}">
                <a16:creationId xmlns:a16="http://schemas.microsoft.com/office/drawing/2014/main" id="{FE1608DD-1481-4BD2-9BCB-32BE3F9432D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62427" y="-164824"/>
            <a:ext cx="2091950" cy="2091950"/>
          </a:xfrm>
          <a:prstGeom prst="rect">
            <a:avLst/>
          </a:prstGeom>
        </p:spPr>
      </p:pic>
    </p:spTree>
    <p:extLst>
      <p:ext uri="{BB962C8B-B14F-4D97-AF65-F5344CB8AC3E}">
        <p14:creationId xmlns:p14="http://schemas.microsoft.com/office/powerpoint/2010/main" val="2385640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A2D2FF"/>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1A2B591-E2D1-4D6A-BEFA-55C5598BE7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a:noFill/>
        </p:spPr>
      </p:pic>
      <p:sp>
        <p:nvSpPr>
          <p:cNvPr id="4" name="Rectangle 3">
            <a:extLst>
              <a:ext uri="{FF2B5EF4-FFF2-40B4-BE49-F238E27FC236}">
                <a16:creationId xmlns:a16="http://schemas.microsoft.com/office/drawing/2014/main" id="{C8905D73-32B0-4DAB-952A-63AF36A7ACB4}"/>
              </a:ext>
            </a:extLst>
          </p:cNvPr>
          <p:cNvSpPr/>
          <p:nvPr/>
        </p:nvSpPr>
        <p:spPr>
          <a:xfrm>
            <a:off x="-31281" y="0"/>
            <a:ext cx="12192000" cy="6858000"/>
          </a:xfrm>
          <a:prstGeom prst="rect">
            <a:avLst/>
          </a:prstGeom>
          <a:solidFill>
            <a:schemeClr val="tx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19AE2D86-4B61-462D-BD93-48588A8C1FFB}"/>
              </a:ext>
            </a:extLst>
          </p:cNvPr>
          <p:cNvSpPr txBox="1"/>
          <p:nvPr/>
        </p:nvSpPr>
        <p:spPr>
          <a:xfrm>
            <a:off x="694485" y="437404"/>
            <a:ext cx="4575605" cy="1938992"/>
          </a:xfrm>
          <a:prstGeom prst="rect">
            <a:avLst/>
          </a:prstGeom>
          <a:noFill/>
        </p:spPr>
        <p:txBody>
          <a:bodyPr wrap="square" rtlCol="0">
            <a:spAutoFit/>
          </a:bodyPr>
          <a:lstStyle/>
          <a:p>
            <a:r>
              <a:rPr lang="en-US" sz="6000" dirty="0">
                <a:solidFill>
                  <a:schemeClr val="accent1">
                    <a:lumMod val="40000"/>
                    <a:lumOff val="60000"/>
                  </a:schemeClr>
                </a:solidFill>
                <a:latin typeface="Bahnschrift SemiLight SemiConde" panose="020B0502040204020203" pitchFamily="34" charset="0"/>
              </a:rPr>
              <a:t>Methodology:</a:t>
            </a:r>
            <a:endParaRPr lang="en-US" sz="6000" dirty="0">
              <a:solidFill>
                <a:srgbClr val="002060"/>
              </a:solidFill>
              <a:latin typeface="Bahnschrift SemiLight SemiConde" panose="020B0502040204020203" pitchFamily="34" charset="0"/>
            </a:endParaRPr>
          </a:p>
        </p:txBody>
      </p:sp>
      <p:cxnSp>
        <p:nvCxnSpPr>
          <p:cNvPr id="9" name="Straight Connector 8">
            <a:extLst>
              <a:ext uri="{FF2B5EF4-FFF2-40B4-BE49-F238E27FC236}">
                <a16:creationId xmlns:a16="http://schemas.microsoft.com/office/drawing/2014/main" id="{7861116F-EC32-49C8-8DE4-FE47A52FDEF8}"/>
              </a:ext>
            </a:extLst>
          </p:cNvPr>
          <p:cNvCxnSpPr>
            <a:cxnSpLocks/>
          </p:cNvCxnSpPr>
          <p:nvPr/>
        </p:nvCxnSpPr>
        <p:spPr>
          <a:xfrm>
            <a:off x="768395" y="1329635"/>
            <a:ext cx="4118238" cy="0"/>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C50457B-56F1-4E3C-A201-CCFE06BF4DFC}"/>
              </a:ext>
            </a:extLst>
          </p:cNvPr>
          <p:cNvSpPr txBox="1"/>
          <p:nvPr/>
        </p:nvSpPr>
        <p:spPr>
          <a:xfrm>
            <a:off x="1913305" y="2066750"/>
            <a:ext cx="9403815" cy="4401205"/>
          </a:xfrm>
          <a:prstGeom prst="rect">
            <a:avLst/>
          </a:prstGeom>
          <a:noFill/>
        </p:spPr>
        <p:txBody>
          <a:bodyPr wrap="square" rtlCol="0">
            <a:spAutoFit/>
          </a:bodyPr>
          <a:lstStyle/>
          <a:p>
            <a:pPr marL="457200" indent="-457200">
              <a:buFont typeface="Arial" panose="020B0604020202020204" pitchFamily="34" charset="0"/>
              <a:buChar char="•"/>
            </a:pPr>
            <a:r>
              <a:rPr lang="en-US" sz="3200" b="1" dirty="0">
                <a:solidFill>
                  <a:srgbClr val="79FFBC"/>
                </a:solidFill>
                <a:latin typeface="Bahnschrift Light" panose="020B0502040204020203" pitchFamily="34" charset="0"/>
                <a:ea typeface="Roboto Condensed" panose="02000000000000000000" pitchFamily="2" charset="0"/>
              </a:rPr>
              <a:t>Finding dataset</a:t>
            </a:r>
          </a:p>
          <a:p>
            <a:pPr marL="457200" indent="-457200">
              <a:buFont typeface="Arial" panose="020B0604020202020204" pitchFamily="34" charset="0"/>
              <a:buChar char="•"/>
            </a:pPr>
            <a:r>
              <a:rPr lang="en-US" sz="3200" b="1" dirty="0">
                <a:solidFill>
                  <a:srgbClr val="79FFBC"/>
                </a:solidFill>
                <a:latin typeface="Bahnschrift Light" panose="020B0502040204020203" pitchFamily="34" charset="0"/>
                <a:ea typeface="Roboto Condensed" panose="02000000000000000000" pitchFamily="2" charset="0"/>
              </a:rPr>
              <a:t>Data-pre processing and augmentation</a:t>
            </a:r>
          </a:p>
          <a:p>
            <a:pPr marL="457200" indent="-457200">
              <a:buFont typeface="Arial" panose="020B0604020202020204" pitchFamily="34" charset="0"/>
              <a:buChar char="•"/>
            </a:pPr>
            <a:r>
              <a:rPr lang="en-US" sz="3200" b="1" dirty="0">
                <a:solidFill>
                  <a:srgbClr val="79FFBC"/>
                </a:solidFill>
                <a:latin typeface="Bahnschrift Light" panose="020B0502040204020203" pitchFamily="34" charset="0"/>
                <a:ea typeface="Roboto Condensed" panose="02000000000000000000" pitchFamily="2" charset="0"/>
              </a:rPr>
              <a:t>Baseline classifier</a:t>
            </a:r>
          </a:p>
          <a:p>
            <a:pPr marL="457200" indent="-457200">
              <a:buFont typeface="Arial" panose="020B0604020202020204" pitchFamily="34" charset="0"/>
              <a:buChar char="•"/>
            </a:pPr>
            <a:r>
              <a:rPr lang="en-US" sz="3200" b="1" dirty="0">
                <a:solidFill>
                  <a:srgbClr val="79FFBC"/>
                </a:solidFill>
                <a:latin typeface="Bahnschrift Light" panose="020B0502040204020203" pitchFamily="34" charset="0"/>
                <a:ea typeface="Roboto Condensed" panose="02000000000000000000" pitchFamily="2" charset="0"/>
              </a:rPr>
              <a:t>Convolutional Neural Network</a:t>
            </a:r>
          </a:p>
          <a:p>
            <a:pPr marL="457200" indent="-457200">
              <a:buFont typeface="Arial" panose="020B0604020202020204" pitchFamily="34" charset="0"/>
              <a:buChar char="•"/>
            </a:pPr>
            <a:r>
              <a:rPr lang="en-US" sz="3200" b="1" dirty="0">
                <a:solidFill>
                  <a:srgbClr val="79FFBC"/>
                </a:solidFill>
                <a:latin typeface="Bahnschrift Light" panose="020B0502040204020203" pitchFamily="34" charset="0"/>
                <a:ea typeface="Roboto Condensed" panose="02000000000000000000" pitchFamily="2" charset="0"/>
              </a:rPr>
              <a:t>Classification method and optimization</a:t>
            </a:r>
          </a:p>
          <a:p>
            <a:pPr marL="457200" indent="-457200">
              <a:buFont typeface="Arial" panose="020B0604020202020204" pitchFamily="34" charset="0"/>
              <a:buChar char="•"/>
            </a:pPr>
            <a:r>
              <a:rPr lang="en-US" sz="3200" b="1" i="0" dirty="0">
                <a:solidFill>
                  <a:srgbClr val="79FFBC"/>
                </a:solidFill>
                <a:effectLst/>
                <a:latin typeface="Bahnschrift Light" panose="020B0502040204020203" pitchFamily="34" charset="0"/>
              </a:rPr>
              <a:t>Model Deployment using Django </a:t>
            </a:r>
          </a:p>
          <a:p>
            <a:pPr marL="457200" indent="-457200">
              <a:buFont typeface="Arial" panose="020B0604020202020204" pitchFamily="34" charset="0"/>
              <a:buChar char="•"/>
            </a:pPr>
            <a:r>
              <a:rPr lang="en-US" sz="3200" b="1" i="0" dirty="0">
                <a:solidFill>
                  <a:srgbClr val="79FFBC"/>
                </a:solidFill>
                <a:effectLst/>
                <a:latin typeface="Bahnschrift Light" panose="020B0502040204020203" pitchFamily="34" charset="0"/>
              </a:rPr>
              <a:t>Making User Friendly Interface</a:t>
            </a:r>
            <a:endParaRPr lang="en-US" sz="3200" b="1" dirty="0">
              <a:solidFill>
                <a:srgbClr val="79FFBC"/>
              </a:solidFill>
              <a:latin typeface="Bahnschrift Light" panose="020B0502040204020203" pitchFamily="34" charset="0"/>
              <a:ea typeface="Roboto Condensed" panose="02000000000000000000" pitchFamily="2" charset="0"/>
            </a:endParaRPr>
          </a:p>
          <a:p>
            <a:endParaRPr lang="en-US" sz="2800" dirty="0">
              <a:latin typeface="Roboto Condensed" panose="02000000000000000000" pitchFamily="2" charset="0"/>
              <a:ea typeface="Roboto Condensed" panose="02000000000000000000" pitchFamily="2" charset="0"/>
            </a:endParaRPr>
          </a:p>
          <a:p>
            <a:endParaRPr lang="en-US" sz="2800" dirty="0">
              <a:latin typeface="Roboto Condensed" panose="02000000000000000000" pitchFamily="2" charset="0"/>
              <a:ea typeface="Roboto Condensed" panose="02000000000000000000" pitchFamily="2" charset="0"/>
            </a:endParaRPr>
          </a:p>
        </p:txBody>
      </p:sp>
      <p:pic>
        <p:nvPicPr>
          <p:cNvPr id="6" name="Picture 5">
            <a:extLst>
              <a:ext uri="{FF2B5EF4-FFF2-40B4-BE49-F238E27FC236}">
                <a16:creationId xmlns:a16="http://schemas.microsoft.com/office/drawing/2014/main" id="{65280C9E-1E7C-4985-B258-1426DCD62D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281" y="592521"/>
            <a:ext cx="737114" cy="737114"/>
          </a:xfrm>
          <a:prstGeom prst="rect">
            <a:avLst/>
          </a:prstGeom>
        </p:spPr>
      </p:pic>
    </p:spTree>
    <p:extLst>
      <p:ext uri="{BB962C8B-B14F-4D97-AF65-F5344CB8AC3E}">
        <p14:creationId xmlns:p14="http://schemas.microsoft.com/office/powerpoint/2010/main" val="39598134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CB2A5CD9-4CE1-4D0F-98AB-5FD5EC6F26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4567" y="0"/>
            <a:ext cx="5919019" cy="6858000"/>
          </a:xfrm>
          <a:prstGeom prst="rect">
            <a:avLst/>
          </a:prstGeom>
        </p:spPr>
      </p:pic>
      <p:pic>
        <p:nvPicPr>
          <p:cNvPr id="18" name="Picture 17">
            <a:extLst>
              <a:ext uri="{FF2B5EF4-FFF2-40B4-BE49-F238E27FC236}">
                <a16:creationId xmlns:a16="http://schemas.microsoft.com/office/drawing/2014/main" id="{FF30F9EE-713F-4A66-97EC-3A6DABA157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80387" y="0"/>
            <a:ext cx="8111613" cy="6858000"/>
          </a:xfrm>
          <a:prstGeom prst="rect">
            <a:avLst/>
          </a:prstGeom>
        </p:spPr>
      </p:pic>
      <p:sp>
        <p:nvSpPr>
          <p:cNvPr id="19" name="Rectangle 18">
            <a:extLst>
              <a:ext uri="{FF2B5EF4-FFF2-40B4-BE49-F238E27FC236}">
                <a16:creationId xmlns:a16="http://schemas.microsoft.com/office/drawing/2014/main" id="{E3D8FDED-ED0E-4682-8839-39CC50590EFF}"/>
              </a:ext>
            </a:extLst>
          </p:cNvPr>
          <p:cNvSpPr/>
          <p:nvPr/>
        </p:nvSpPr>
        <p:spPr>
          <a:xfrm>
            <a:off x="4080386" y="0"/>
            <a:ext cx="8111613" cy="6858000"/>
          </a:xfrm>
          <a:prstGeom prst="rect">
            <a:avLst/>
          </a:prstGeom>
          <a:solidFill>
            <a:schemeClr val="bg1">
              <a:alpha val="7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Rectangle 19">
            <a:extLst>
              <a:ext uri="{FF2B5EF4-FFF2-40B4-BE49-F238E27FC236}">
                <a16:creationId xmlns:a16="http://schemas.microsoft.com/office/drawing/2014/main" id="{71160308-369F-42BE-9275-B179E473909B}"/>
              </a:ext>
            </a:extLst>
          </p:cNvPr>
          <p:cNvSpPr/>
          <p:nvPr/>
        </p:nvSpPr>
        <p:spPr>
          <a:xfrm>
            <a:off x="4473900" y="1131897"/>
            <a:ext cx="7324583" cy="5632311"/>
          </a:xfrm>
          <a:prstGeom prst="rect">
            <a:avLst/>
          </a:prstGeom>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IN" b="1" i="0" u="none" strike="noStrike" kern="1200" cap="none" spc="0" normalizeH="0" baseline="0" noProof="0" dirty="0">
                <a:ln>
                  <a:noFill/>
                </a:ln>
                <a:effectLst/>
                <a:uLnTx/>
                <a:uFillTx/>
                <a:latin typeface="Bahnschrift Light" panose="020B0502040204020203" pitchFamily="34" charset="0"/>
              </a:rPr>
              <a:t>Preparing Training and </a:t>
            </a:r>
            <a:r>
              <a:rPr kumimoji="0" lang="en-IN" b="1" i="0" u="none" strike="noStrike" kern="1200" cap="none" spc="0" normalizeH="0" baseline="0" noProof="0" dirty="0" err="1">
                <a:ln>
                  <a:noFill/>
                </a:ln>
                <a:effectLst/>
                <a:uLnTx/>
                <a:uFillTx/>
                <a:latin typeface="Bahnschrift Light" panose="020B0502040204020203" pitchFamily="34" charset="0"/>
              </a:rPr>
              <a:t>TestSets</a:t>
            </a:r>
            <a:endParaRPr kumimoji="0" lang="en-IN" b="1" i="0" u="none" strike="noStrike" kern="1200" cap="none" spc="0" normalizeH="0" baseline="0" noProof="0" dirty="0">
              <a:ln>
                <a:noFill/>
              </a:ln>
              <a:effectLst/>
              <a:uLnTx/>
              <a:uFillTx/>
              <a:latin typeface="Bahnschrift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b="1" i="0" u="none" strike="noStrike" kern="1200" cap="none" spc="0" normalizeH="0" baseline="0" noProof="0" dirty="0">
                <a:ln>
                  <a:noFill/>
                </a:ln>
                <a:effectLst/>
                <a:uLnTx/>
                <a:uFillTx/>
                <a:latin typeface="Bahnschrift Light" panose="020B0502040204020203" pitchFamily="34" charset="0"/>
              </a:rPr>
              <a:t>      </a:t>
            </a:r>
            <a:r>
              <a:rPr kumimoji="0" lang="en-IN" b="1" i="0" u="none" strike="noStrike" kern="1200" cap="none" spc="0" normalizeH="0" baseline="0" noProof="0" dirty="0">
                <a:ln>
                  <a:noFill/>
                </a:ln>
                <a:solidFill>
                  <a:schemeClr val="bg1"/>
                </a:solidFill>
                <a:effectLst/>
                <a:uLnTx/>
                <a:uFillTx/>
                <a:latin typeface="Bahnschrift Light" panose="020B0502040204020203" pitchFamily="34" charset="0"/>
              </a:rPr>
              <a:t>	</a:t>
            </a:r>
            <a:r>
              <a:rPr kumimoji="0" lang="en-IN" b="1" i="0" u="none" strike="noStrike" kern="1200" cap="none" spc="0" normalizeH="0" baseline="0" noProof="0" dirty="0">
                <a:ln>
                  <a:noFill/>
                </a:ln>
                <a:effectLst/>
                <a:uLnTx/>
                <a:uFillTx/>
                <a:latin typeface="Bahnschrift Light" panose="020B0502040204020203" pitchFamily="34" charset="0"/>
              </a:rPr>
              <a:t>- Creating </a:t>
            </a:r>
            <a:r>
              <a:rPr kumimoji="0" lang="en-IN" b="1" i="0" u="none" strike="noStrike" kern="1200" cap="none" spc="0" normalizeH="0" baseline="0" noProof="0" dirty="0" err="1">
                <a:ln>
                  <a:noFill/>
                </a:ln>
                <a:effectLst/>
                <a:uLnTx/>
                <a:uFillTx/>
                <a:latin typeface="Bahnschrift Light" panose="020B0502040204020203" pitchFamily="34" charset="0"/>
              </a:rPr>
              <a:t>Directiory</a:t>
            </a:r>
            <a:r>
              <a:rPr kumimoji="0" lang="en-IN" b="1" i="0" u="none" strike="noStrike" kern="1200" cap="none" spc="0" normalizeH="0" baseline="0" noProof="0" dirty="0">
                <a:ln>
                  <a:noFill/>
                </a:ln>
                <a:effectLst/>
                <a:uLnTx/>
                <a:uFillTx/>
                <a:latin typeface="Bahnschrift Light" panose="020B0502040204020203" pitchFamily="34" charset="0"/>
              </a:rPr>
              <a:t> for First time from source </a:t>
            </a:r>
            <a:r>
              <a:rPr kumimoji="0" lang="en-IN" b="1" i="0" u="none" strike="noStrike" kern="1200" cap="none" spc="0" normalizeH="0" baseline="0" noProof="0" dirty="0" err="1">
                <a:ln>
                  <a:noFill/>
                </a:ln>
                <a:effectLst/>
                <a:uLnTx/>
                <a:uFillTx/>
                <a:latin typeface="Bahnschrift Light" panose="020B0502040204020203" pitchFamily="34" charset="0"/>
              </a:rPr>
              <a:t>directiories</a:t>
            </a:r>
            <a:r>
              <a:rPr kumimoji="0" lang="en-IN" b="1" i="0" u="none" strike="noStrike" kern="1200" cap="none" spc="0" normalizeH="0" baseline="0" noProof="0" dirty="0">
                <a:ln>
                  <a:noFill/>
                </a:ln>
                <a:effectLst/>
                <a:uLnTx/>
                <a:uFillTx/>
                <a:latin typeface="Bahnschrift Light" panose="020B0502040204020203" pitchFamily="34" charset="0"/>
              </a:rPr>
              <a:t> for 'normal', 'viral', '</a:t>
            </a:r>
            <a:r>
              <a:rPr kumimoji="0" lang="en-IN" b="1" i="0" u="none" strike="noStrike" kern="1200" cap="none" spc="0" normalizeH="0" baseline="0" noProof="0" dirty="0" err="1">
                <a:ln>
                  <a:noFill/>
                </a:ln>
                <a:effectLst/>
                <a:uLnTx/>
                <a:uFillTx/>
                <a:latin typeface="Bahnschrift Light" panose="020B0502040204020203" pitchFamily="34" charset="0"/>
              </a:rPr>
              <a:t>covid</a:t>
            </a:r>
            <a:r>
              <a:rPr kumimoji="0" lang="en-IN" b="1" i="0" u="none" strike="noStrike" kern="1200" cap="none" spc="0" normalizeH="0" baseline="0" noProof="0" dirty="0">
                <a:ln>
                  <a:noFill/>
                </a:ln>
                <a:effectLst/>
                <a:uLnTx/>
                <a:uFillTx/>
                <a:latin typeface="Bahnschrift Light" panose="020B0502040204020203"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b="1" i="0" u="none" strike="noStrike" kern="1200" cap="none" spc="0" normalizeH="0" baseline="0" noProof="0" dirty="0">
                <a:ln>
                  <a:noFill/>
                </a:ln>
                <a:effectLst/>
                <a:uLnTx/>
                <a:uFillTx/>
                <a:latin typeface="Bahnschrift Light" panose="020B0502040204020203" pitchFamily="34" charset="0"/>
              </a:rPr>
              <a:t>	-making the x-ray image in .</a:t>
            </a:r>
            <a:r>
              <a:rPr kumimoji="0" lang="en-IN" b="1" i="0" u="none" strike="noStrike" kern="1200" cap="none" spc="0" normalizeH="0" baseline="0" noProof="0" dirty="0" err="1">
                <a:ln>
                  <a:noFill/>
                </a:ln>
                <a:effectLst/>
                <a:uLnTx/>
                <a:uFillTx/>
                <a:latin typeface="Bahnschrift Light" panose="020B0502040204020203" pitchFamily="34" charset="0"/>
              </a:rPr>
              <a:t>png</a:t>
            </a:r>
            <a:r>
              <a:rPr kumimoji="0" lang="en-IN" b="1" i="0" u="none" strike="noStrike" kern="1200" cap="none" spc="0" normalizeH="0" baseline="0" noProof="0" dirty="0">
                <a:ln>
                  <a:noFill/>
                </a:ln>
                <a:effectLst/>
                <a:uLnTx/>
                <a:uFillTx/>
                <a:latin typeface="Bahnschrift Light" panose="020B0502040204020203" pitchFamily="34" charset="0"/>
              </a:rPr>
              <a:t> format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b="1" i="0" u="none" strike="noStrike" kern="1200" cap="none" spc="0" normalizeH="0" baseline="0" noProof="0" dirty="0">
                <a:ln>
                  <a:noFill/>
                </a:ln>
                <a:effectLst/>
                <a:uLnTx/>
                <a:uFillTx/>
                <a:latin typeface="Bahnschrift Light" panose="020B0502040204020203" pitchFamily="34" charset="0"/>
              </a:rPr>
              <a:t>	-Selecting any 30 random images from dataset</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IN" b="1" i="0" u="none" strike="noStrike" kern="1200" cap="none" spc="0" normalizeH="0" baseline="0" noProof="0" dirty="0">
                <a:ln>
                  <a:noFill/>
                </a:ln>
                <a:effectLst/>
                <a:uLnTx/>
                <a:uFillTx/>
                <a:latin typeface="Bahnschrift Light" panose="020B0502040204020203" pitchFamily="34" charset="0"/>
              </a:rPr>
              <a:t>Creating Custom Datasets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b="1" i="0" u="none" strike="noStrike" kern="1200" cap="none" spc="0" normalizeH="0" baseline="0" noProof="0" dirty="0">
                <a:ln>
                  <a:noFill/>
                </a:ln>
                <a:effectLst/>
                <a:uLnTx/>
                <a:uFillTx/>
                <a:latin typeface="Bahnschrift Light" panose="020B0502040204020203" pitchFamily="34" charset="0"/>
              </a:rPr>
              <a:t>	- Transforming image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b="1" i="0" u="none" strike="noStrike" kern="1200" cap="none" spc="0" normalizeH="0" baseline="0" noProof="0" dirty="0">
                <a:ln>
                  <a:noFill/>
                </a:ln>
                <a:effectLst/>
                <a:uLnTx/>
                <a:uFillTx/>
                <a:latin typeface="Bahnschrift Light" panose="020B0502040204020203" pitchFamily="34" charset="0"/>
              </a:rPr>
              <a:t>	- Taking image from each class and checking for its .</a:t>
            </a:r>
            <a:r>
              <a:rPr kumimoji="0" lang="en-IN" b="1" i="0" u="none" strike="noStrike" kern="1200" cap="none" spc="0" normalizeH="0" baseline="0" noProof="0" dirty="0" err="1">
                <a:ln>
                  <a:noFill/>
                </a:ln>
                <a:effectLst/>
                <a:uLnTx/>
                <a:uFillTx/>
                <a:latin typeface="Bahnschrift Light" panose="020B0502040204020203" pitchFamily="34" charset="0"/>
              </a:rPr>
              <a:t>png</a:t>
            </a:r>
            <a:r>
              <a:rPr kumimoji="0" lang="en-IN" b="1" i="0" u="none" strike="noStrike" kern="1200" cap="none" spc="0" normalizeH="0" baseline="0" noProof="0" dirty="0">
                <a:ln>
                  <a:noFill/>
                </a:ln>
                <a:effectLst/>
                <a:uLnTx/>
                <a:uFillTx/>
                <a:latin typeface="Bahnschrift Light" panose="020B0502040204020203" pitchFamily="34" charset="0"/>
              </a:rPr>
              <a:t> format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b="1" i="0" u="none" strike="noStrike" kern="1200" cap="none" spc="0" normalizeH="0" baseline="0" noProof="0" dirty="0">
                <a:ln>
                  <a:noFill/>
                </a:ln>
                <a:effectLst/>
                <a:uLnTx/>
                <a:uFillTx/>
                <a:latin typeface="Bahnschrift Light" panose="020B0502040204020203" pitchFamily="34" charset="0"/>
              </a:rPr>
              <a:t>	- Checking no. of images in dataset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b="1" i="0" u="none" strike="noStrike" kern="1200" cap="none" spc="0" normalizeH="0" baseline="0" noProof="0" dirty="0">
                <a:ln>
                  <a:noFill/>
                </a:ln>
                <a:effectLst/>
                <a:uLnTx/>
                <a:uFillTx/>
                <a:latin typeface="Bahnschrift Light" panose="020B0502040204020203" pitchFamily="34" charset="0"/>
              </a:rPr>
              <a:t>	- Avoiding Bouncing and Converting to RGB</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IN" b="1" i="0" u="none" strike="noStrike" kern="1200" cap="none" spc="0" normalizeH="0" baseline="0" noProof="0" dirty="0">
                <a:ln>
                  <a:noFill/>
                </a:ln>
                <a:effectLst/>
                <a:uLnTx/>
                <a:uFillTx/>
                <a:latin typeface="Bahnschrift Light" panose="020B0502040204020203" pitchFamily="34" charset="0"/>
              </a:rPr>
              <a:t>Image Transformation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b="1" i="0" u="none" strike="noStrike" kern="1200" cap="none" spc="0" normalizeH="0" baseline="0" noProof="0" dirty="0">
                <a:ln>
                  <a:noFill/>
                </a:ln>
                <a:effectLst/>
                <a:uLnTx/>
                <a:uFillTx/>
                <a:latin typeface="Bahnschrift Light" panose="020B0502040204020203" pitchFamily="34" charset="0"/>
              </a:rPr>
              <a:t>                 - Resizing image in 224 by 224 </a:t>
            </a:r>
            <a:r>
              <a:rPr kumimoji="0" lang="en-IN" b="1" i="0" u="none" strike="noStrike" kern="1200" cap="none" spc="0" normalizeH="0" baseline="0" noProof="0" dirty="0" err="1">
                <a:ln>
                  <a:noFill/>
                </a:ln>
                <a:effectLst/>
                <a:uLnTx/>
                <a:uFillTx/>
                <a:latin typeface="Bahnschrift Light" panose="020B0502040204020203" pitchFamily="34" charset="0"/>
              </a:rPr>
              <a:t>px</a:t>
            </a:r>
            <a:r>
              <a:rPr kumimoji="0" lang="en-IN" b="1" i="0" u="none" strike="noStrike" kern="1200" cap="none" spc="0" normalizeH="0" baseline="0" noProof="0" dirty="0">
                <a:ln>
                  <a:noFill/>
                </a:ln>
                <a:effectLst/>
                <a:uLnTx/>
                <a:uFillTx/>
                <a:latin typeface="Bahnschrift Light" panose="020B0502040204020203"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b="1" i="0" u="none" strike="noStrike" kern="1200" cap="none" spc="0" normalizeH="0" baseline="0" noProof="0" dirty="0">
                <a:ln>
                  <a:noFill/>
                </a:ln>
                <a:effectLst/>
                <a:uLnTx/>
                <a:uFillTx/>
                <a:latin typeface="Bahnschrift Light" panose="020B0502040204020203" pitchFamily="34" charset="0"/>
              </a:rPr>
              <a:t>	- Normalizing training and testing image by </a:t>
            </a:r>
            <a:r>
              <a:rPr kumimoji="0" lang="en-US" b="1" i="0" u="none" strike="noStrike" kern="1200" cap="none" spc="0" normalizeH="0" baseline="0" noProof="0" dirty="0">
                <a:ln>
                  <a:noFill/>
                </a:ln>
                <a:effectLst/>
                <a:uLnTx/>
                <a:uFillTx/>
                <a:latin typeface="Bahnschrift Light" panose="020B0502040204020203" pitchFamily="34" charset="0"/>
              </a:rPr>
              <a:t>mean=[0.485, 0.456, 0.406], </a:t>
            </a:r>
            <a:r>
              <a:rPr kumimoji="0" lang="en-US" b="1" i="0" u="none" strike="noStrike" kern="1200" cap="none" spc="0" normalizeH="0" baseline="0" noProof="0" dirty="0" err="1">
                <a:ln>
                  <a:noFill/>
                </a:ln>
                <a:effectLst/>
                <a:uLnTx/>
                <a:uFillTx/>
                <a:latin typeface="Bahnschrift Light" panose="020B0502040204020203" pitchFamily="34" charset="0"/>
              </a:rPr>
              <a:t>std</a:t>
            </a:r>
            <a:r>
              <a:rPr kumimoji="0" lang="en-US" b="1" i="0" u="none" strike="noStrike" kern="1200" cap="none" spc="0" normalizeH="0" baseline="0" noProof="0" dirty="0">
                <a:ln>
                  <a:noFill/>
                </a:ln>
                <a:effectLst/>
                <a:uLnTx/>
                <a:uFillTx/>
                <a:latin typeface="Bahnschrift Light" panose="020B0502040204020203" pitchFamily="34" charset="0"/>
              </a:rPr>
              <a:t>=[0.229, 0.224, 0.225]</a:t>
            </a:r>
            <a:endParaRPr kumimoji="0" lang="en-IN" b="1" i="0" u="none" strike="noStrike" kern="1200" cap="none" spc="0" normalizeH="0" baseline="0" noProof="0" dirty="0">
              <a:ln>
                <a:noFill/>
              </a:ln>
              <a:effectLst/>
              <a:uLnTx/>
              <a:uFillTx/>
              <a:latin typeface="Bahnschrift Light" panose="020B0502040204020203" pitchFamily="34" charset="0"/>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IN" b="1" i="0" u="none" strike="noStrike" kern="1200" cap="none" spc="0" normalizeH="0" baseline="0" noProof="0" dirty="0">
                <a:ln>
                  <a:noFill/>
                </a:ln>
                <a:effectLst/>
                <a:uLnTx/>
                <a:uFillTx/>
                <a:latin typeface="Bahnschrift Light" panose="020B0502040204020203" pitchFamily="34" charset="0"/>
              </a:rPr>
              <a:t>Preparing </a:t>
            </a:r>
            <a:r>
              <a:rPr kumimoji="0" lang="en-IN" b="1" i="0" u="none" strike="noStrike" kern="1200" cap="none" spc="0" normalizeH="0" baseline="0" noProof="0" dirty="0" err="1">
                <a:ln>
                  <a:noFill/>
                </a:ln>
                <a:effectLst/>
                <a:uLnTx/>
                <a:uFillTx/>
                <a:latin typeface="Bahnschrift Light" panose="020B0502040204020203" pitchFamily="34" charset="0"/>
              </a:rPr>
              <a:t>DataLoader</a:t>
            </a:r>
            <a:endParaRPr kumimoji="0" lang="en-IN" b="1" i="0" u="none" strike="noStrike" kern="1200" cap="none" spc="0" normalizeH="0" baseline="0" noProof="0" dirty="0">
              <a:ln>
                <a:noFill/>
              </a:ln>
              <a:effectLst/>
              <a:uLnTx/>
              <a:uFillTx/>
              <a:latin typeface="Bahnschrift Light" panose="020B0502040204020203" pitchFamily="34" charset="0"/>
            </a:endParaRPr>
          </a:p>
          <a:p>
            <a:pPr marL="1200150" marR="0" lvl="2" indent="-285750" algn="l" defTabSz="914400" rtl="0" eaLnBrk="1" fontAlgn="auto" latinLnBrk="0" hangingPunct="1">
              <a:lnSpc>
                <a:spcPct val="100000"/>
              </a:lnSpc>
              <a:spcBef>
                <a:spcPts val="0"/>
              </a:spcBef>
              <a:spcAft>
                <a:spcPts val="0"/>
              </a:spcAft>
              <a:buClrTx/>
              <a:buSzTx/>
              <a:buFontTx/>
              <a:buChar char="-"/>
              <a:tabLst/>
              <a:defRPr/>
            </a:pPr>
            <a:r>
              <a:rPr kumimoji="0" lang="en-IN" b="1" i="0" u="none" strike="noStrike" kern="1200" cap="none" spc="0" normalizeH="0" baseline="0" noProof="0" dirty="0">
                <a:ln>
                  <a:noFill/>
                </a:ln>
                <a:effectLst/>
                <a:uLnTx/>
                <a:uFillTx/>
                <a:latin typeface="Bahnschrift Light" panose="020B0502040204020203" pitchFamily="34" charset="0"/>
              </a:rPr>
              <a:t>Making </a:t>
            </a:r>
            <a:r>
              <a:rPr kumimoji="0" lang="en-IN" b="1" i="0" u="none" strike="noStrike" kern="1200" cap="none" spc="0" normalizeH="0" baseline="0" noProof="0" dirty="0" err="1">
                <a:ln>
                  <a:noFill/>
                </a:ln>
                <a:effectLst/>
                <a:uLnTx/>
                <a:uFillTx/>
                <a:latin typeface="Bahnschrift Light" panose="020B0502040204020203" pitchFamily="34" charset="0"/>
              </a:rPr>
              <a:t>Directiores</a:t>
            </a:r>
            <a:r>
              <a:rPr kumimoji="0" lang="en-IN" b="1" i="0" u="none" strike="noStrike" kern="1200" cap="none" spc="0" normalizeH="0" baseline="0" noProof="0" dirty="0">
                <a:ln>
                  <a:noFill/>
                </a:ln>
                <a:effectLst/>
                <a:uLnTx/>
                <a:uFillTx/>
                <a:latin typeface="Bahnschrift Light" panose="020B0502040204020203" pitchFamily="34" charset="0"/>
              </a:rPr>
              <a:t> </a:t>
            </a:r>
            <a:r>
              <a:rPr kumimoji="0" lang="en-IN" b="1" i="0" u="none" strike="noStrike" kern="1200" cap="none" spc="0" normalizeH="0" baseline="0" noProof="0" dirty="0" err="1">
                <a:ln>
                  <a:noFill/>
                </a:ln>
                <a:effectLst/>
                <a:uLnTx/>
                <a:uFillTx/>
                <a:latin typeface="Bahnschrift Light" panose="020B0502040204020203" pitchFamily="34" charset="0"/>
              </a:rPr>
              <a:t>i.e</a:t>
            </a:r>
            <a:r>
              <a:rPr kumimoji="0" lang="en-IN" b="1" i="0" u="none" strike="noStrike" kern="1200" cap="none" spc="0" normalizeH="0" baseline="0" noProof="0" dirty="0">
                <a:ln>
                  <a:noFill/>
                </a:ln>
                <a:effectLst/>
                <a:uLnTx/>
                <a:uFillTx/>
                <a:latin typeface="Bahnschrift Light" panose="020B0502040204020203" pitchFamily="34" charset="0"/>
              </a:rPr>
              <a:t> for Training and Testing Containing </a:t>
            </a:r>
            <a:r>
              <a:rPr kumimoji="0" lang="en-IN" b="1" i="0" u="none" strike="noStrike" kern="1200" cap="none" spc="0" normalizeH="0" baseline="0" noProof="0" dirty="0" err="1">
                <a:ln>
                  <a:noFill/>
                </a:ln>
                <a:effectLst/>
                <a:uLnTx/>
                <a:uFillTx/>
                <a:latin typeface="Bahnschrift Light" panose="020B0502040204020203" pitchFamily="34" charset="0"/>
              </a:rPr>
              <a:t>Covid</a:t>
            </a:r>
            <a:r>
              <a:rPr kumimoji="0" lang="en-IN" b="1" i="0" u="none" strike="noStrike" kern="1200" cap="none" spc="0" normalizeH="0" baseline="0" noProof="0" dirty="0">
                <a:ln>
                  <a:noFill/>
                </a:ln>
                <a:effectLst/>
                <a:uLnTx/>
                <a:uFillTx/>
                <a:latin typeface="Bahnschrift Light" panose="020B0502040204020203" pitchFamily="34" charset="0"/>
              </a:rPr>
              <a:t> , Normal and Viral</a:t>
            </a:r>
          </a:p>
          <a:p>
            <a:pPr marL="1200150" marR="0" lvl="2" indent="-285750" algn="l" defTabSz="914400" rtl="0" eaLnBrk="1" fontAlgn="auto" latinLnBrk="0" hangingPunct="1">
              <a:lnSpc>
                <a:spcPct val="100000"/>
              </a:lnSpc>
              <a:spcBef>
                <a:spcPts val="0"/>
              </a:spcBef>
              <a:spcAft>
                <a:spcPts val="0"/>
              </a:spcAft>
              <a:buClrTx/>
              <a:buSzTx/>
              <a:buFontTx/>
              <a:buChar char="-"/>
              <a:tabLst/>
              <a:defRPr/>
            </a:pPr>
            <a:r>
              <a:rPr kumimoji="0" lang="en-IN" b="1" i="0" u="none" strike="noStrike" kern="1200" cap="none" spc="0" normalizeH="0" baseline="0" noProof="0" dirty="0">
                <a:ln>
                  <a:noFill/>
                </a:ln>
                <a:effectLst/>
                <a:uLnTx/>
                <a:uFillTx/>
                <a:latin typeface="Bahnschrift Light" panose="020B0502040204020203" pitchFamily="34" charset="0"/>
              </a:rPr>
              <a:t>Batch making ,keeping size 6</a:t>
            </a:r>
          </a:p>
          <a:p>
            <a:pPr marL="1200150" marR="0" lvl="2" indent="-285750" algn="l" defTabSz="914400" rtl="0" eaLnBrk="1" fontAlgn="auto" latinLnBrk="0" hangingPunct="1">
              <a:lnSpc>
                <a:spcPct val="100000"/>
              </a:lnSpc>
              <a:spcBef>
                <a:spcPts val="0"/>
              </a:spcBef>
              <a:spcAft>
                <a:spcPts val="0"/>
              </a:spcAft>
              <a:buClrTx/>
              <a:buSzTx/>
              <a:buFontTx/>
              <a:buChar char="-"/>
              <a:tabLst/>
              <a:defRPr/>
            </a:pPr>
            <a:r>
              <a:rPr kumimoji="0" lang="en-IN" b="1" i="0" u="none" strike="noStrike" kern="1200" cap="none" spc="0" normalizeH="0" baseline="0" noProof="0" dirty="0">
                <a:ln>
                  <a:noFill/>
                </a:ln>
                <a:effectLst/>
                <a:uLnTx/>
                <a:uFillTx/>
                <a:latin typeface="Bahnschrift Light" panose="020B0502040204020203" pitchFamily="34" charset="0"/>
              </a:rPr>
              <a:t>Selecting image form batches for Training and Testing</a:t>
            </a:r>
          </a:p>
        </p:txBody>
      </p:sp>
      <p:sp>
        <p:nvSpPr>
          <p:cNvPr id="21" name="TextBox 20">
            <a:extLst>
              <a:ext uri="{FF2B5EF4-FFF2-40B4-BE49-F238E27FC236}">
                <a16:creationId xmlns:a16="http://schemas.microsoft.com/office/drawing/2014/main" id="{60DF23D6-6407-4203-8494-1821ED253992}"/>
              </a:ext>
            </a:extLst>
          </p:cNvPr>
          <p:cNvSpPr txBox="1"/>
          <p:nvPr/>
        </p:nvSpPr>
        <p:spPr>
          <a:xfrm>
            <a:off x="4395020" y="408424"/>
            <a:ext cx="5791200" cy="1015663"/>
          </a:xfrm>
          <a:prstGeom prst="rect">
            <a:avLst/>
          </a:prstGeom>
          <a:noFill/>
        </p:spPr>
        <p:txBody>
          <a:bodyPr wrap="square" rtlCol="0">
            <a:spAutoFit/>
          </a:bodyPr>
          <a:lstStyle/>
          <a:p>
            <a:r>
              <a:rPr lang="en-IN" sz="2000" b="1" dirty="0">
                <a:solidFill>
                  <a:srgbClr val="002060"/>
                </a:solidFill>
                <a:latin typeface="Bahnschrift Light" panose="020B0502040204020203" pitchFamily="34" charset="0"/>
              </a:rPr>
              <a:t>Importing Libraries</a:t>
            </a:r>
            <a:br>
              <a:rPr lang="en-IN" sz="2000" b="1" dirty="0">
                <a:solidFill>
                  <a:srgbClr val="002060"/>
                </a:solidFill>
                <a:latin typeface="Bahnschrift Light" panose="020B0502040204020203" pitchFamily="34" charset="0"/>
              </a:rPr>
            </a:br>
            <a:r>
              <a:rPr lang="en-IN" sz="2000" b="1" dirty="0">
                <a:solidFill>
                  <a:srgbClr val="002060"/>
                </a:solidFill>
                <a:latin typeface="Bahnschrift Light" panose="020B0502040204020203" pitchFamily="34" charset="0"/>
              </a:rPr>
              <a:t>   -  </a:t>
            </a:r>
            <a:r>
              <a:rPr lang="en-IN" sz="2000" b="1" dirty="0" err="1">
                <a:solidFill>
                  <a:srgbClr val="002060"/>
                </a:solidFill>
                <a:latin typeface="Bahnschrift Light" panose="020B0502040204020203" pitchFamily="34" charset="0"/>
              </a:rPr>
              <a:t>shutil</a:t>
            </a:r>
            <a:r>
              <a:rPr lang="en-IN" sz="2000" b="1" dirty="0">
                <a:solidFill>
                  <a:srgbClr val="002060"/>
                </a:solidFill>
                <a:latin typeface="Bahnschrift Light" panose="020B0502040204020203" pitchFamily="34" charset="0"/>
              </a:rPr>
              <a:t> , torch , torch Vision</a:t>
            </a:r>
            <a:br>
              <a:rPr lang="en-IN" sz="2000" b="1" dirty="0">
                <a:solidFill>
                  <a:srgbClr val="002060"/>
                </a:solidFill>
                <a:latin typeface="Bahnschrift Light" panose="020B0502040204020203" pitchFamily="34" charset="0"/>
              </a:rPr>
            </a:br>
            <a:endParaRPr lang="en-US" sz="2000" dirty="0">
              <a:solidFill>
                <a:srgbClr val="002060"/>
              </a:solidFill>
              <a:latin typeface="Bahnschrift Light" panose="020B0502040204020203" pitchFamily="34" charset="0"/>
            </a:endParaRPr>
          </a:p>
        </p:txBody>
      </p:sp>
    </p:spTree>
    <p:extLst>
      <p:ext uri="{BB962C8B-B14F-4D97-AF65-F5344CB8AC3E}">
        <p14:creationId xmlns:p14="http://schemas.microsoft.com/office/powerpoint/2010/main" val="7976042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alpha val="51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96169C6-29EB-4C86-97FF-EC5DF324D6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8658"/>
            <a:ext cx="12192000" cy="6936658"/>
          </a:xfrm>
          <a:prstGeom prst="rect">
            <a:avLst/>
          </a:prstGeom>
        </p:spPr>
      </p:pic>
      <p:sp>
        <p:nvSpPr>
          <p:cNvPr id="14" name="Rectangle 13">
            <a:extLst>
              <a:ext uri="{FF2B5EF4-FFF2-40B4-BE49-F238E27FC236}">
                <a16:creationId xmlns:a16="http://schemas.microsoft.com/office/drawing/2014/main" id="{46ABB7AD-F271-4740-8CAF-D56223906950}"/>
              </a:ext>
            </a:extLst>
          </p:cNvPr>
          <p:cNvSpPr/>
          <p:nvPr/>
        </p:nvSpPr>
        <p:spPr>
          <a:xfrm>
            <a:off x="-28518" y="0"/>
            <a:ext cx="12192000" cy="6858000"/>
          </a:xfrm>
          <a:prstGeom prst="rect">
            <a:avLst/>
          </a:prstGeom>
          <a:solidFill>
            <a:schemeClr val="tx1">
              <a:alpha val="3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Content Placeholder 2">
            <a:extLst>
              <a:ext uri="{FF2B5EF4-FFF2-40B4-BE49-F238E27FC236}">
                <a16:creationId xmlns:a16="http://schemas.microsoft.com/office/drawing/2014/main" id="{79040C86-BDD3-4478-A2F0-8ED3F27540E9}"/>
              </a:ext>
            </a:extLst>
          </p:cNvPr>
          <p:cNvSpPr>
            <a:spLocks noGrp="1"/>
          </p:cNvSpPr>
          <p:nvPr>
            <p:ph idx="1"/>
          </p:nvPr>
        </p:nvSpPr>
        <p:spPr>
          <a:xfrm>
            <a:off x="1499839" y="1780920"/>
            <a:ext cx="9723264" cy="1286234"/>
          </a:xfrm>
        </p:spPr>
        <p:txBody>
          <a:bodyPr>
            <a:normAutofit fontScale="92500"/>
          </a:bodyPr>
          <a:lstStyle/>
          <a:p>
            <a:r>
              <a:rPr lang="en-US" b="1" dirty="0">
                <a:solidFill>
                  <a:schemeClr val="accent1">
                    <a:lumMod val="40000"/>
                    <a:lumOff val="60000"/>
                  </a:schemeClr>
                </a:solidFill>
                <a:latin typeface="Bahnschrift Light" panose="020B0502040204020203" pitchFamily="34" charset="0"/>
              </a:rPr>
              <a:t>ResNet18 is a deep learning model used in computer vision.</a:t>
            </a:r>
          </a:p>
          <a:p>
            <a:r>
              <a:rPr lang="en-US" b="1" dirty="0">
                <a:solidFill>
                  <a:schemeClr val="accent1">
                    <a:lumMod val="40000"/>
                    <a:lumOff val="60000"/>
                  </a:schemeClr>
                </a:solidFill>
                <a:latin typeface="Bahnschrift Light" panose="020B0502040204020203" pitchFamily="34" charset="0"/>
              </a:rPr>
              <a:t>It consists of various layers like conv2d, pooling, dropout etc. </a:t>
            </a:r>
          </a:p>
          <a:p>
            <a:pPr marL="0" indent="0">
              <a:buNone/>
            </a:pPr>
            <a:endParaRPr lang="en-IN" dirty="0"/>
          </a:p>
        </p:txBody>
      </p:sp>
      <p:pic>
        <p:nvPicPr>
          <p:cNvPr id="17" name="Picture 16">
            <a:extLst>
              <a:ext uri="{FF2B5EF4-FFF2-40B4-BE49-F238E27FC236}">
                <a16:creationId xmlns:a16="http://schemas.microsoft.com/office/drawing/2014/main" id="{D41217E2-788C-4961-A755-3F2CE9990377}"/>
              </a:ext>
            </a:extLst>
          </p:cNvPr>
          <p:cNvPicPr>
            <a:picLocks noChangeAspect="1"/>
          </p:cNvPicPr>
          <p:nvPr/>
        </p:nvPicPr>
        <p:blipFill>
          <a:blip r:embed="rId3"/>
          <a:stretch>
            <a:fillRect/>
          </a:stretch>
        </p:blipFill>
        <p:spPr>
          <a:xfrm>
            <a:off x="2793127" y="2962662"/>
            <a:ext cx="7728781" cy="3567130"/>
          </a:xfrm>
          <a:prstGeom prst="rect">
            <a:avLst/>
          </a:prstGeom>
        </p:spPr>
      </p:pic>
      <p:sp>
        <p:nvSpPr>
          <p:cNvPr id="18" name="Rectangle 17">
            <a:extLst>
              <a:ext uri="{FF2B5EF4-FFF2-40B4-BE49-F238E27FC236}">
                <a16:creationId xmlns:a16="http://schemas.microsoft.com/office/drawing/2014/main" id="{C783A6D1-3601-4760-B9DA-B9066EF59FD5}"/>
              </a:ext>
            </a:extLst>
          </p:cNvPr>
          <p:cNvSpPr/>
          <p:nvPr/>
        </p:nvSpPr>
        <p:spPr>
          <a:xfrm>
            <a:off x="28518" y="427809"/>
            <a:ext cx="688259" cy="947766"/>
          </a:xfrm>
          <a:prstGeom prst="rect">
            <a:avLst/>
          </a:prstGeom>
          <a:solidFill>
            <a:schemeClr val="bg1">
              <a:alpha val="2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Rectangle 18">
            <a:extLst>
              <a:ext uri="{FF2B5EF4-FFF2-40B4-BE49-F238E27FC236}">
                <a16:creationId xmlns:a16="http://schemas.microsoft.com/office/drawing/2014/main" id="{4346E5D1-D8A4-4F90-B4F7-95AD5A75F839}"/>
              </a:ext>
            </a:extLst>
          </p:cNvPr>
          <p:cNvSpPr/>
          <p:nvPr/>
        </p:nvSpPr>
        <p:spPr>
          <a:xfrm>
            <a:off x="837710" y="416577"/>
            <a:ext cx="4147245" cy="947766"/>
          </a:xfrm>
          <a:prstGeom prst="rect">
            <a:avLst/>
          </a:prstGeom>
          <a:solidFill>
            <a:schemeClr val="bg1">
              <a:alpha val="2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4400" dirty="0">
                <a:latin typeface="Bahnschrift SemiLight SemiConde" panose="020B0502040204020203" pitchFamily="34" charset="0"/>
              </a:rPr>
              <a:t>The Model:</a:t>
            </a:r>
          </a:p>
        </p:txBody>
      </p:sp>
    </p:spTree>
    <p:extLst>
      <p:ext uri="{BB962C8B-B14F-4D97-AF65-F5344CB8AC3E}">
        <p14:creationId xmlns:p14="http://schemas.microsoft.com/office/powerpoint/2010/main" val="12218839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alpha val="51000"/>
          </a:schemeClr>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BFD62D0-FE49-43D5-9C92-E3FF7AC664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Rectangle 5">
            <a:extLst>
              <a:ext uri="{FF2B5EF4-FFF2-40B4-BE49-F238E27FC236}">
                <a16:creationId xmlns:a16="http://schemas.microsoft.com/office/drawing/2014/main" id="{4CABA3BE-F4B7-4371-A980-DB73F992D87E}"/>
              </a:ext>
            </a:extLst>
          </p:cNvPr>
          <p:cNvSpPr/>
          <p:nvPr/>
        </p:nvSpPr>
        <p:spPr>
          <a:xfrm>
            <a:off x="5906" y="0"/>
            <a:ext cx="12192000" cy="6858000"/>
          </a:xfrm>
          <a:prstGeom prst="rect">
            <a:avLst/>
          </a:prstGeom>
          <a:solidFill>
            <a:schemeClr val="tx1">
              <a:alpha val="4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Content Placeholder 2">
            <a:extLst>
              <a:ext uri="{FF2B5EF4-FFF2-40B4-BE49-F238E27FC236}">
                <a16:creationId xmlns:a16="http://schemas.microsoft.com/office/drawing/2014/main" id="{29DEDA85-5EA6-4728-B912-9B135B8ECEA2}"/>
              </a:ext>
            </a:extLst>
          </p:cNvPr>
          <p:cNvSpPr>
            <a:spLocks noGrp="1"/>
          </p:cNvSpPr>
          <p:nvPr>
            <p:ph idx="1"/>
          </p:nvPr>
        </p:nvSpPr>
        <p:spPr>
          <a:xfrm>
            <a:off x="838200" y="2187504"/>
            <a:ext cx="10515600" cy="1917751"/>
          </a:xfrm>
        </p:spPr>
        <p:txBody>
          <a:bodyPr/>
          <a:lstStyle/>
          <a:p>
            <a:r>
              <a:rPr lang="en-US" b="1" dirty="0">
                <a:solidFill>
                  <a:schemeClr val="bg1"/>
                </a:solidFill>
                <a:latin typeface="Bahnschrift Light" panose="020B0502040204020203" pitchFamily="34" charset="0"/>
              </a:rPr>
              <a:t>The model is trained using the Adam optimizer, </a:t>
            </a:r>
            <a:r>
              <a:rPr lang="en-US" b="1" dirty="0" err="1">
                <a:solidFill>
                  <a:schemeClr val="bg1"/>
                </a:solidFill>
                <a:latin typeface="Bahnschrift Light" panose="020B0502040204020203" pitchFamily="34" charset="0"/>
              </a:rPr>
              <a:t>CrossEntropy</a:t>
            </a:r>
            <a:r>
              <a:rPr lang="en-US" b="1" dirty="0">
                <a:solidFill>
                  <a:schemeClr val="bg1"/>
                </a:solidFill>
                <a:latin typeface="Bahnschrift Light" panose="020B0502040204020203" pitchFamily="34" charset="0"/>
              </a:rPr>
              <a:t> loss function and input and output features.</a:t>
            </a:r>
          </a:p>
          <a:p>
            <a:r>
              <a:rPr lang="en-US" b="1" dirty="0">
                <a:solidFill>
                  <a:schemeClr val="bg1"/>
                </a:solidFill>
                <a:latin typeface="Bahnschrift Light" panose="020B0502040204020203" pitchFamily="34" charset="0"/>
              </a:rPr>
              <a:t>The input images are put into the model in the form of batches and the model is trained over a definite number of epochs.</a:t>
            </a:r>
          </a:p>
          <a:p>
            <a:pPr marL="0" indent="0">
              <a:buNone/>
            </a:pPr>
            <a:endParaRPr lang="en-US" b="1" dirty="0">
              <a:latin typeface="Bahnschrift Light" panose="020B0502040204020203" pitchFamily="34" charset="0"/>
            </a:endParaRPr>
          </a:p>
          <a:p>
            <a:pPr marL="0" indent="0">
              <a:buNone/>
            </a:pPr>
            <a:endParaRPr lang="en-IN" dirty="0"/>
          </a:p>
        </p:txBody>
      </p:sp>
      <p:pic>
        <p:nvPicPr>
          <p:cNvPr id="9" name="Picture 8">
            <a:extLst>
              <a:ext uri="{FF2B5EF4-FFF2-40B4-BE49-F238E27FC236}">
                <a16:creationId xmlns:a16="http://schemas.microsoft.com/office/drawing/2014/main" id="{859BBD94-4D9A-4642-A229-FCD5EA684326}"/>
              </a:ext>
            </a:extLst>
          </p:cNvPr>
          <p:cNvPicPr>
            <a:picLocks noChangeAspect="1"/>
          </p:cNvPicPr>
          <p:nvPr/>
        </p:nvPicPr>
        <p:blipFill>
          <a:blip r:embed="rId3"/>
          <a:stretch>
            <a:fillRect/>
          </a:stretch>
        </p:blipFill>
        <p:spPr>
          <a:xfrm>
            <a:off x="400464" y="4223484"/>
            <a:ext cx="5300299" cy="1563172"/>
          </a:xfrm>
          <a:prstGeom prst="rect">
            <a:avLst/>
          </a:prstGeom>
        </p:spPr>
      </p:pic>
      <p:pic>
        <p:nvPicPr>
          <p:cNvPr id="10" name="Picture 9">
            <a:extLst>
              <a:ext uri="{FF2B5EF4-FFF2-40B4-BE49-F238E27FC236}">
                <a16:creationId xmlns:a16="http://schemas.microsoft.com/office/drawing/2014/main" id="{85926CD2-765B-4CEC-8404-5F528013749F}"/>
              </a:ext>
            </a:extLst>
          </p:cNvPr>
          <p:cNvPicPr>
            <a:picLocks noChangeAspect="1"/>
          </p:cNvPicPr>
          <p:nvPr/>
        </p:nvPicPr>
        <p:blipFill>
          <a:blip r:embed="rId4"/>
          <a:stretch>
            <a:fillRect/>
          </a:stretch>
        </p:blipFill>
        <p:spPr>
          <a:xfrm>
            <a:off x="6195323" y="4105255"/>
            <a:ext cx="5502117" cy="1799631"/>
          </a:xfrm>
          <a:prstGeom prst="rect">
            <a:avLst/>
          </a:prstGeom>
        </p:spPr>
      </p:pic>
      <p:sp>
        <p:nvSpPr>
          <p:cNvPr id="11" name="Rectangle 10">
            <a:extLst>
              <a:ext uri="{FF2B5EF4-FFF2-40B4-BE49-F238E27FC236}">
                <a16:creationId xmlns:a16="http://schemas.microsoft.com/office/drawing/2014/main" id="{FA0C1B67-0CE7-4739-BFDC-8762BFF139E1}"/>
              </a:ext>
            </a:extLst>
          </p:cNvPr>
          <p:cNvSpPr/>
          <p:nvPr/>
        </p:nvSpPr>
        <p:spPr>
          <a:xfrm>
            <a:off x="28518" y="506465"/>
            <a:ext cx="688259" cy="947766"/>
          </a:xfrm>
          <a:prstGeom prst="rect">
            <a:avLst/>
          </a:prstGeom>
          <a:solidFill>
            <a:schemeClr val="bg1">
              <a:alpha val="2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1B306B1B-CC37-4682-A070-85D620368766}"/>
              </a:ext>
            </a:extLst>
          </p:cNvPr>
          <p:cNvSpPr/>
          <p:nvPr/>
        </p:nvSpPr>
        <p:spPr>
          <a:xfrm>
            <a:off x="837710" y="495233"/>
            <a:ext cx="4147245" cy="947766"/>
          </a:xfrm>
          <a:prstGeom prst="rect">
            <a:avLst/>
          </a:prstGeom>
          <a:solidFill>
            <a:schemeClr val="bg1">
              <a:alpha val="2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4400" dirty="0">
                <a:latin typeface="Bahnschrift SemiLight SemiConde" panose="020B0502040204020203" pitchFamily="34" charset="0"/>
              </a:rPr>
              <a:t>Training Model</a:t>
            </a:r>
          </a:p>
        </p:txBody>
      </p:sp>
    </p:spTree>
    <p:extLst>
      <p:ext uri="{BB962C8B-B14F-4D97-AF65-F5344CB8AC3E}">
        <p14:creationId xmlns:p14="http://schemas.microsoft.com/office/powerpoint/2010/main" val="41576714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6">
            <a:lumMod val="40000"/>
            <a:lumOff val="60000"/>
          </a:schemeClr>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8C7087F-F50A-4502-A24C-42538DEEB127}"/>
              </a:ext>
            </a:extLst>
          </p:cNvPr>
          <p:cNvSpPr txBox="1"/>
          <p:nvPr/>
        </p:nvSpPr>
        <p:spPr>
          <a:xfrm>
            <a:off x="3144185" y="719370"/>
            <a:ext cx="9529595" cy="166199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Roboto Condensed" panose="02000000000000000000" pitchFamily="2" charset="0"/>
                <a:ea typeface="Roboto Condensed" panose="02000000000000000000" pitchFamily="2" charset="0"/>
                <a:cs typeface="+mn-cs"/>
              </a:rPr>
              <a:t>The front-end is done with HTML 5 and CSS. It is easier to work with </a:t>
            </a:r>
            <a:r>
              <a:rPr kumimoji="0" lang="en-US" sz="2800" b="0" i="0" u="none" strike="noStrike" kern="1200" cap="none" spc="0" normalizeH="0" baseline="0" noProof="0" dirty="0" err="1">
                <a:ln>
                  <a:noFill/>
                </a:ln>
                <a:solidFill>
                  <a:prstClr val="black"/>
                </a:solidFill>
                <a:effectLst/>
                <a:uLnTx/>
                <a:uFillTx/>
                <a:latin typeface="Roboto Condensed" panose="02000000000000000000" pitchFamily="2" charset="0"/>
                <a:ea typeface="Roboto Condensed" panose="02000000000000000000" pitchFamily="2" charset="0"/>
                <a:cs typeface="+mn-cs"/>
              </a:rPr>
              <a:t>Jupyter</a:t>
            </a:r>
            <a:r>
              <a:rPr kumimoji="0" lang="en-US" sz="2800" b="0" i="0" u="none" strike="noStrike" kern="1200" cap="none" spc="0" normalizeH="0" baseline="0" noProof="0" dirty="0">
                <a:ln>
                  <a:noFill/>
                </a:ln>
                <a:solidFill>
                  <a:prstClr val="black"/>
                </a:solidFill>
                <a:effectLst/>
                <a:uLnTx/>
                <a:uFillTx/>
                <a:latin typeface="Roboto Condensed" panose="02000000000000000000" pitchFamily="2" charset="0"/>
                <a:ea typeface="Roboto Condensed" panose="02000000000000000000" pitchFamily="2" charset="0"/>
                <a:cs typeface="+mn-cs"/>
              </a:rPr>
              <a:t> Notebook when Django is used.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Roboto Condensed" panose="02000000000000000000" pitchFamily="2" charset="0"/>
                <a:ea typeface="Roboto Condensed" panose="02000000000000000000" pitchFamily="2" charset="0"/>
                <a:cs typeface="+mn-cs"/>
              </a:rPr>
              <a:t>Some Useful links are also added.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E8505CBD-85FF-4335-8829-930E80BF6D03}"/>
              </a:ext>
            </a:extLst>
          </p:cNvPr>
          <p:cNvPicPr>
            <a:picLocks noChangeAspect="1"/>
          </p:cNvPicPr>
          <p:nvPr/>
        </p:nvPicPr>
        <p:blipFill>
          <a:blip r:embed="rId2"/>
          <a:stretch>
            <a:fillRect/>
          </a:stretch>
        </p:blipFill>
        <p:spPr>
          <a:xfrm>
            <a:off x="0" y="2628900"/>
            <a:ext cx="12192000" cy="4229100"/>
          </a:xfrm>
          <a:prstGeom prst="rect">
            <a:avLst/>
          </a:prstGeom>
        </p:spPr>
      </p:pic>
      <p:sp>
        <p:nvSpPr>
          <p:cNvPr id="5" name="Rectangle 4">
            <a:extLst>
              <a:ext uri="{FF2B5EF4-FFF2-40B4-BE49-F238E27FC236}">
                <a16:creationId xmlns:a16="http://schemas.microsoft.com/office/drawing/2014/main" id="{D5C24D69-D9F5-434C-8E76-2C4C9C335445}"/>
              </a:ext>
            </a:extLst>
          </p:cNvPr>
          <p:cNvSpPr/>
          <p:nvPr/>
        </p:nvSpPr>
        <p:spPr>
          <a:xfrm>
            <a:off x="-1" y="658761"/>
            <a:ext cx="2949677" cy="1376516"/>
          </a:xfrm>
          <a:prstGeom prst="rect">
            <a:avLst/>
          </a:prstGeom>
          <a:solidFill>
            <a:schemeClr val="bg1">
              <a:alpha val="44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800" b="0" i="0" u="none" strike="noStrike" kern="1200" cap="none" spc="0" normalizeH="0" baseline="0" noProof="0" dirty="0">
                <a:ln>
                  <a:noFill/>
                </a:ln>
                <a:solidFill>
                  <a:prstClr val="black"/>
                </a:solidFill>
                <a:effectLst/>
                <a:uLnTx/>
                <a:uFillTx/>
                <a:latin typeface="Roboto Condensed" panose="02000000000000000000" pitchFamily="2" charset="0"/>
                <a:ea typeface="Roboto Condensed" panose="02000000000000000000" pitchFamily="2" charset="0"/>
                <a:cs typeface="+mn-cs"/>
              </a:rPr>
              <a:t>Front-End</a:t>
            </a:r>
          </a:p>
        </p:txBody>
      </p:sp>
    </p:spTree>
    <p:extLst>
      <p:ext uri="{BB962C8B-B14F-4D97-AF65-F5344CB8AC3E}">
        <p14:creationId xmlns:p14="http://schemas.microsoft.com/office/powerpoint/2010/main" val="258281612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396</TotalTime>
  <Words>1015</Words>
  <Application>Microsoft Office PowerPoint</Application>
  <PresentationFormat>Widescreen</PresentationFormat>
  <Paragraphs>116</Paragraphs>
  <Slides>15</Slides>
  <Notes>1</Notes>
  <HiddenSlides>0</HiddenSlides>
  <MMClips>0</MMClips>
  <ScaleCrop>false</ScaleCrop>
  <HeadingPairs>
    <vt:vector size="6" baseType="variant">
      <vt:variant>
        <vt:lpstr>Fonts Used</vt:lpstr>
      </vt:variant>
      <vt:variant>
        <vt:i4>14</vt:i4>
      </vt:variant>
      <vt:variant>
        <vt:lpstr>Theme</vt:lpstr>
      </vt:variant>
      <vt:variant>
        <vt:i4>2</vt:i4>
      </vt:variant>
      <vt:variant>
        <vt:lpstr>Slide Titles</vt:lpstr>
      </vt:variant>
      <vt:variant>
        <vt:i4>15</vt:i4>
      </vt:variant>
    </vt:vector>
  </HeadingPairs>
  <TitlesOfParts>
    <vt:vector size="31" baseType="lpstr">
      <vt:lpstr>Arial</vt:lpstr>
      <vt:lpstr>Bahnschrift</vt:lpstr>
      <vt:lpstr>Bahnschrift Condensed</vt:lpstr>
      <vt:lpstr>Bahnschrift Light</vt:lpstr>
      <vt:lpstr>Bahnschrift SemiBold</vt:lpstr>
      <vt:lpstr>Bahnschrift SemiLight SemiConde</vt:lpstr>
      <vt:lpstr>Calibri</vt:lpstr>
      <vt:lpstr>Calibri Light</vt:lpstr>
      <vt:lpstr>Franklin Gothic Medium</vt:lpstr>
      <vt:lpstr>Itim</vt:lpstr>
      <vt:lpstr>Lato</vt:lpstr>
      <vt:lpstr>Roboto Condensed</vt:lpstr>
      <vt:lpstr>Times New Roman</vt:lpstr>
      <vt:lpstr>Wingdings</vt:lpstr>
      <vt:lpstr>Office Theme</vt:lpstr>
      <vt:lpstr>1_Office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Kshitij patil</dc:creator>
  <cp:lastModifiedBy>Kshitij patil</cp:lastModifiedBy>
  <cp:revision>47</cp:revision>
  <dcterms:created xsi:type="dcterms:W3CDTF">2021-01-20T23:43:08Z</dcterms:created>
  <dcterms:modified xsi:type="dcterms:W3CDTF">2021-01-21T17:34:48Z</dcterms:modified>
</cp:coreProperties>
</file>